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5"/>
  </p:notesMasterIdLst>
  <p:sldIdLst>
    <p:sldId id="256" r:id="rId2"/>
    <p:sldId id="262" r:id="rId3"/>
    <p:sldId id="263" r:id="rId4"/>
    <p:sldId id="294" r:id="rId5"/>
    <p:sldId id="298" r:id="rId6"/>
    <p:sldId id="283" r:id="rId7"/>
    <p:sldId id="297" r:id="rId8"/>
    <p:sldId id="296" r:id="rId9"/>
    <p:sldId id="286" r:id="rId10"/>
    <p:sldId id="268" r:id="rId11"/>
    <p:sldId id="267" r:id="rId12"/>
    <p:sldId id="269" r:id="rId13"/>
    <p:sldId id="293" r:id="rId14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9A2424"/>
    <a:srgbClr val="991918"/>
    <a:srgbClr val="E9CAF5"/>
    <a:srgbClr val="FF33CC"/>
    <a:srgbClr val="E0403F"/>
    <a:srgbClr val="339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774FD9B-5C6B-41D9-AFD4-450240E990ED}">
  <a:tblStyle styleId="{5774FD9B-5C6B-41D9-AFD4-450240E990ED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BF5FB"/>
          </a:solidFill>
        </a:fill>
      </a:tcStyle>
    </a:wholeTbl>
    <a:band1H>
      <a:tcStyle>
        <a:tcBdr/>
        <a:fill>
          <a:solidFill>
            <a:srgbClr val="D4E9F8"/>
          </a:solidFill>
        </a:fill>
      </a:tcStyle>
    </a:band1H>
    <a:band1V>
      <a:tcStyle>
        <a:tcBdr/>
        <a:fill>
          <a:solidFill>
            <a:srgbClr val="D4E9F8"/>
          </a:solidFill>
        </a:fill>
      </a:tcStyle>
    </a:band1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7" autoAdjust="0"/>
    <p:restoredTop sz="83840" autoAdjust="0"/>
  </p:normalViewPr>
  <p:slideViewPr>
    <p:cSldViewPr snapToGrid="0" snapToObjects="1">
      <p:cViewPr>
        <p:scale>
          <a:sx n="100" d="100"/>
          <a:sy n="100" d="100"/>
        </p:scale>
        <p:origin x="-1616" y="-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-271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058333" y="685800"/>
            <a:ext cx="4741333" cy="2666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57200" y="3581400"/>
            <a:ext cx="5943599" cy="52651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1200"/>
              </a:spcBef>
              <a:defRPr/>
            </a:lvl1pPr>
            <a:lvl2pPr marL="344488" marR="0" indent="-52388" algn="l" rtl="0">
              <a:spcBef>
                <a:spcPts val="600"/>
              </a:spcBef>
              <a:buClr>
                <a:schemeClr val="dk1"/>
              </a:buClr>
              <a:buFont typeface="Arial"/>
              <a:buChar char="•"/>
              <a:defRPr/>
            </a:lvl2pPr>
            <a:lvl3pPr marL="628650" marR="0" indent="-107950" algn="l" rtl="0">
              <a:spcBef>
                <a:spcPts val="600"/>
              </a:spcBef>
              <a:buClr>
                <a:schemeClr val="dk1"/>
              </a:buClr>
              <a:buFont typeface="Merriweather Sans"/>
              <a:buChar char="–"/>
              <a:defRPr/>
            </a:lvl3pPr>
            <a:lvl4pPr marL="973138" marR="0" indent="-109537" algn="l" rtl="0">
              <a:spcBef>
                <a:spcPts val="600"/>
              </a:spcBef>
              <a:buClr>
                <a:schemeClr val="dk1"/>
              </a:buClr>
              <a:buFont typeface="Noto Symbol"/>
              <a:buChar char="▪"/>
              <a:defRPr/>
            </a:lvl4pPr>
            <a:lvl5pPr marL="1258888" marR="0" indent="-52387" algn="l" rtl="0">
              <a:spcBef>
                <a:spcPts val="600"/>
              </a:spcBef>
              <a:buClr>
                <a:schemeClr val="dk1"/>
              </a:buClr>
              <a:buFont typeface="Merriweather Sans"/>
              <a:buChar char="–"/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/>
          <p:nvPr/>
        </p:nvSpPr>
        <p:spPr>
          <a:xfrm>
            <a:off x="3248100" y="8954292"/>
            <a:ext cx="361798" cy="2154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en-US" sz="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800" b="0" i="0" u="none" strike="noStrike" cap="none" baseline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5"/>
          <p:cNvSpPr txBox="1"/>
          <p:nvPr/>
        </p:nvSpPr>
        <p:spPr>
          <a:xfrm>
            <a:off x="457199" y="228600"/>
            <a:ext cx="5943601" cy="4603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25000"/>
              <a:buFont typeface="Verdana"/>
              <a:buNone/>
            </a:pPr>
            <a:r>
              <a:rPr lang="en-US" sz="1400" b="0" i="0" u="none" strike="noStrike" cap="none" baseline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6386583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457200" y="3581400"/>
            <a:ext cx="5943599" cy="526516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058863" y="685800"/>
            <a:ext cx="4740275" cy="2667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081708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243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1012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8863" y="685800"/>
            <a:ext cx="4740275" cy="2667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Datacenter</a:t>
            </a:r>
            <a:r>
              <a:rPr lang="en-US" baseline="0" dirty="0" smtClean="0"/>
              <a:t> diversity</a:t>
            </a:r>
            <a:endParaRPr lang="en-US" dirty="0" smtClean="0"/>
          </a:p>
          <a:p>
            <a:r>
              <a:rPr lang="en-US" dirty="0" smtClean="0"/>
              <a:t>- Mix of technologies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36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0502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898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8983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8983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3511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dirty="0" smtClean="0"/>
              <a:t>Security</a:t>
            </a:r>
            <a:r>
              <a:rPr lang="en-US" baseline="0" dirty="0" smtClean="0"/>
              <a:t> teams growing an merged with </a:t>
            </a:r>
            <a:r>
              <a:rPr lang="en-US" baseline="0" dirty="0" err="1" smtClean="0"/>
              <a:t>vuln</a:t>
            </a:r>
            <a:r>
              <a:rPr lang="en-US" baseline="0" dirty="0" smtClean="0"/>
              <a:t> team, now at 20+ launching new projects focused on API testing and have a security guide 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078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6671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Layout 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573" y="-68385"/>
            <a:ext cx="9447932" cy="5314462"/>
          </a:xfrm>
          <a:prstGeom prst="rect">
            <a:avLst/>
          </a:prstGeom>
        </p:spPr>
      </p:pic>
      <p:sp>
        <p:nvSpPr>
          <p:cNvPr id="12" name="Shape 12"/>
          <p:cNvSpPr txBox="1">
            <a:spLocks noGrp="1"/>
          </p:cNvSpPr>
          <p:nvPr>
            <p:ph type="ctrTitle" hasCustomPrompt="1"/>
          </p:nvPr>
        </p:nvSpPr>
        <p:spPr>
          <a:xfrm>
            <a:off x="379410" y="1758462"/>
            <a:ext cx="8383588" cy="33850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545357"/>
              </a:buClr>
              <a:buFont typeface="Arial"/>
              <a:buNone/>
              <a:defRPr sz="2800" baseline="0">
                <a:solidFill>
                  <a:schemeClr val="bg1"/>
                </a:solidFill>
                <a:latin typeface="Helvetica Neue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>
              <a:lnSpc>
                <a:spcPct val="130000"/>
              </a:lnSpc>
            </a:pPr>
            <a:r>
              <a:rPr lang="en-US" dirty="0" smtClean="0"/>
              <a:t>TITLE OF PRESENTATION</a:t>
            </a:r>
            <a:br>
              <a:rPr lang="en-US" dirty="0" smtClean="0"/>
            </a:br>
            <a:r>
              <a:rPr lang="en-US" dirty="0" smtClean="0"/>
              <a:t>CAN BE TWO LINES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Presenter name</a:t>
            </a:r>
            <a:br>
              <a:rPr lang="en-US" sz="2400" dirty="0" smtClean="0"/>
            </a:br>
            <a:r>
              <a:rPr lang="en-US" sz="2400" dirty="0" smtClean="0"/>
              <a:t>Date</a:t>
            </a:r>
            <a:br>
              <a:rPr lang="en-US" sz="2400" dirty="0" smtClean="0"/>
            </a:br>
            <a:endParaRPr dirty="0"/>
          </a:p>
        </p:txBody>
      </p:sp>
      <p:sp>
        <p:nvSpPr>
          <p:cNvPr id="4" name="Shape 12"/>
          <p:cNvSpPr txBox="1">
            <a:spLocks/>
          </p:cNvSpPr>
          <p:nvPr userDrawn="1"/>
        </p:nvSpPr>
        <p:spPr>
          <a:xfrm>
            <a:off x="379410" y="3743382"/>
            <a:ext cx="8383588" cy="10063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545357"/>
              </a:buClr>
              <a:buFont typeface="Arial"/>
              <a:buNone/>
              <a:defRPr sz="2800" kern="1200" baseline="0">
                <a:solidFill>
                  <a:schemeClr val="bg1"/>
                </a:solidFill>
                <a:latin typeface="Helvetica Neue"/>
                <a:ea typeface="+mj-ea"/>
                <a:cs typeface="+mj-cs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pPr>
              <a:lnSpc>
                <a:spcPct val="130000"/>
              </a:lnSpc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Layout 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20" b="47009"/>
          <a:stretch/>
        </p:blipFill>
        <p:spPr>
          <a:xfrm>
            <a:off x="-117231" y="1533768"/>
            <a:ext cx="9398000" cy="1191847"/>
          </a:xfrm>
          <a:prstGeom prst="rect">
            <a:avLst/>
          </a:prstGeom>
        </p:spPr>
      </p:pic>
      <p:sp>
        <p:nvSpPr>
          <p:cNvPr id="12" name="Shape 12"/>
          <p:cNvSpPr txBox="1">
            <a:spLocks noGrp="1"/>
          </p:cNvSpPr>
          <p:nvPr>
            <p:ph type="ctrTitle" hasCustomPrompt="1"/>
          </p:nvPr>
        </p:nvSpPr>
        <p:spPr>
          <a:xfrm>
            <a:off x="379410" y="1533767"/>
            <a:ext cx="8383588" cy="11918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545357"/>
              </a:buClr>
              <a:buFont typeface="Arial"/>
              <a:buNone/>
              <a:defRPr sz="2800">
                <a:solidFill>
                  <a:schemeClr val="bg1"/>
                </a:solidFill>
                <a:latin typeface="Helvetica Neue"/>
              </a:defRPr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r>
              <a:rPr lang="en-US" dirty="0" smtClean="0"/>
              <a:t>SECTION HEADING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765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2">
                    <a:lumMod val="25000"/>
                  </a:schemeClr>
                </a:solidFill>
                <a:latin typeface="Helvetica Neue"/>
              </a:defRPr>
            </a:lvl1pPr>
          </a:lstStyle>
          <a:p>
            <a:r>
              <a:rPr lang="en" dirty="0" smtClean="0">
                <a:solidFill>
                  <a:srgbClr val="1E79BE"/>
                </a:solidFill>
              </a:rPr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2000">
                <a:solidFill>
                  <a:srgbClr val="595959"/>
                </a:solidFill>
                <a:latin typeface="Helvetica Neue"/>
              </a:defRPr>
            </a:lvl2pPr>
            <a:lvl3pPr>
              <a:defRPr sz="1800">
                <a:solidFill>
                  <a:srgbClr val="595959"/>
                </a:solidFill>
                <a:latin typeface="Helvetica Neue"/>
              </a:defRPr>
            </a:lvl3pPr>
            <a:lvl4pPr>
              <a:defRPr sz="1600">
                <a:solidFill>
                  <a:srgbClr val="595959"/>
                </a:solidFill>
                <a:latin typeface="Helvetica Neue"/>
              </a:defRPr>
            </a:lvl4pPr>
            <a:lvl5pPr>
              <a:defRPr sz="1600">
                <a:solidFill>
                  <a:srgbClr val="595959"/>
                </a:solidFill>
                <a:latin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7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2">
                    <a:lumMod val="25000"/>
                  </a:schemeClr>
                </a:solidFill>
                <a:latin typeface="Helvetica Neue"/>
              </a:defRPr>
            </a:lvl1pPr>
          </a:lstStyle>
          <a:p>
            <a:r>
              <a:rPr lang="en-US" dirty="0" smtClean="0">
                <a:solidFill>
                  <a:srgbClr val="1E79BE"/>
                </a:solidFill>
              </a:rPr>
              <a:t>This title should be in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1800">
                <a:solidFill>
                  <a:srgbClr val="595959"/>
                </a:solidFill>
                <a:latin typeface="Helvetica Neue"/>
              </a:defRPr>
            </a:lvl2pPr>
            <a:lvl3pPr>
              <a:defRPr sz="1600">
                <a:solidFill>
                  <a:srgbClr val="595959"/>
                </a:solidFill>
                <a:latin typeface="Helvetica Neue"/>
              </a:defRPr>
            </a:lvl3pPr>
            <a:lvl4pPr>
              <a:defRPr sz="1400">
                <a:solidFill>
                  <a:srgbClr val="595959"/>
                </a:solidFill>
                <a:latin typeface="Helvetica Neue"/>
              </a:defRPr>
            </a:lvl4pPr>
            <a:lvl5pPr>
              <a:defRPr sz="1400">
                <a:solidFill>
                  <a:srgbClr val="595959"/>
                </a:solidFill>
                <a:latin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1800">
                <a:solidFill>
                  <a:srgbClr val="595959"/>
                </a:solidFill>
                <a:latin typeface="Helvetica Neue"/>
              </a:defRPr>
            </a:lvl2pPr>
            <a:lvl3pPr>
              <a:defRPr sz="1600">
                <a:solidFill>
                  <a:srgbClr val="595959"/>
                </a:solidFill>
                <a:latin typeface="Helvetica Neue"/>
              </a:defRPr>
            </a:lvl3pPr>
            <a:lvl4pPr>
              <a:defRPr sz="1400">
                <a:solidFill>
                  <a:srgbClr val="595959"/>
                </a:solidFill>
                <a:latin typeface="Helvetica Neue"/>
              </a:defRPr>
            </a:lvl4pPr>
            <a:lvl5pPr>
              <a:defRPr sz="1400">
                <a:solidFill>
                  <a:srgbClr val="595959"/>
                </a:solidFill>
                <a:latin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2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solidFill>
                  <a:schemeClr val="bg2">
                    <a:lumMod val="25000"/>
                  </a:schemeClr>
                </a:solidFill>
                <a:latin typeface="Helvetica Neue"/>
              </a:defRPr>
            </a:lvl1pPr>
          </a:lstStyle>
          <a:p>
            <a:r>
              <a:rPr lang="en" dirty="0" smtClean="0">
                <a:solidFill>
                  <a:srgbClr val="1E79BE"/>
                </a:solidFill>
              </a:rPr>
              <a:t>Agenda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595959"/>
                </a:solidFill>
                <a:latin typeface="Helvetica Neue"/>
              </a:defRPr>
            </a:lvl1pPr>
            <a:lvl2pPr>
              <a:defRPr sz="2000">
                <a:solidFill>
                  <a:srgbClr val="595959"/>
                </a:solidFill>
                <a:latin typeface="Helvetica Neue"/>
              </a:defRPr>
            </a:lvl2pPr>
            <a:lvl3pPr>
              <a:defRPr sz="1800">
                <a:solidFill>
                  <a:srgbClr val="595959"/>
                </a:solidFill>
                <a:latin typeface="Helvetica Neue"/>
              </a:defRPr>
            </a:lvl3pPr>
            <a:lvl4pPr>
              <a:defRPr sz="1600">
                <a:solidFill>
                  <a:srgbClr val="595959"/>
                </a:solidFill>
                <a:latin typeface="Helvetica Neue"/>
              </a:defRPr>
            </a:lvl4pPr>
            <a:lvl5pPr>
              <a:defRPr sz="1600">
                <a:solidFill>
                  <a:srgbClr val="595959"/>
                </a:solidFill>
                <a:latin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6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9A2424"/>
                </a:solidFill>
                <a:latin typeface="Helvetica Neue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595959"/>
                </a:solidFill>
                <a:latin typeface="Helvetica Neue"/>
              </a:defRPr>
            </a:lvl1pPr>
            <a:lvl2pPr>
              <a:defRPr sz="2000">
                <a:solidFill>
                  <a:srgbClr val="595959"/>
                </a:solidFill>
                <a:latin typeface="Helvetica Neue"/>
              </a:defRPr>
            </a:lvl2pPr>
            <a:lvl3pPr>
              <a:defRPr sz="1800">
                <a:solidFill>
                  <a:srgbClr val="595959"/>
                </a:solidFill>
                <a:latin typeface="Helvetica Neue"/>
              </a:defRPr>
            </a:lvl3pPr>
            <a:lvl4pPr>
              <a:defRPr sz="1600">
                <a:solidFill>
                  <a:srgbClr val="595959"/>
                </a:solidFill>
                <a:latin typeface="Helvetica Neue"/>
              </a:defRPr>
            </a:lvl4pPr>
            <a:lvl5pPr>
              <a:defRPr sz="1600">
                <a:solidFill>
                  <a:srgbClr val="595959"/>
                </a:solidFill>
                <a:latin typeface="Helvetica Neue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0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9A2424"/>
                </a:solidFill>
                <a:latin typeface="Helvetica Neue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  <a:latin typeface="Helvetica Neu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8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1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038230" y="1504950"/>
            <a:ext cx="3197143" cy="2397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599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 hasCustomPrompt="1"/>
          </p:nvPr>
        </p:nvSpPr>
        <p:spPr>
          <a:xfrm>
            <a:off x="311700" y="239871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l">
              <a:spcBef>
                <a:spcPts val="0"/>
              </a:spcBef>
              <a:buClr>
                <a:srgbClr val="1E79BE"/>
              </a:buClr>
              <a:defRPr sz="3200">
                <a:solidFill>
                  <a:schemeClr val="bg2">
                    <a:lumMod val="25000"/>
                  </a:schemeClr>
                </a:solidFill>
                <a:latin typeface="Helvetica Neue"/>
                <a:cs typeface="Helvetica Neue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en" dirty="0" smtClean="0">
                <a:solidFill>
                  <a:srgbClr val="1E79BE"/>
                </a:solidFill>
              </a:rPr>
              <a:t>Agenda</a:t>
            </a:r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lnSpc>
                <a:spcPct val="120000"/>
              </a:lnSpc>
              <a:spcBef>
                <a:spcPts val="0"/>
              </a:spcBef>
              <a:defRPr sz="220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002" y="4040376"/>
            <a:ext cx="1084998" cy="10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8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94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48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2" r:id="rId3"/>
    <p:sldLayoutId id="2147483675" r:id="rId4"/>
    <p:sldLayoutId id="2147483676" r:id="rId5"/>
    <p:sldLayoutId id="2147483678" r:id="rId6"/>
    <p:sldLayoutId id="2147483679" r:id="rId7"/>
    <p:sldLayoutId id="2147483680" r:id="rId8"/>
    <p:sldLayoutId id="2147483684" r:id="rId9"/>
    <p:sldLayoutId id="2147483685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jp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youtube.com/playlist?list=PLKqaoAnDyfgpMle_oc7rRrjvQ80pDA1j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79410" y="1263162"/>
            <a:ext cx="8383588" cy="3385038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3600" dirty="0" smtClean="0"/>
              <a:t>OpenStack </a:t>
            </a:r>
            <a:r>
              <a:rPr lang="en-US" sz="3600" dirty="0" err="1" smtClean="0"/>
              <a:t>Mitaka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dirty="0" smtClean="0"/>
              <a:t>Preliminary </a:t>
            </a:r>
            <a:r>
              <a:rPr lang="en-US" dirty="0"/>
              <a:t>M</a:t>
            </a:r>
            <a:r>
              <a:rPr lang="en-US" dirty="0" smtClean="0"/>
              <a:t>arketing Assets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Marketing Community Meeting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March 23, 2016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56725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" dirty="0">
                <a:solidFill>
                  <a:srgbClr val="1E79BE"/>
                </a:solidFill>
              </a:rPr>
              <a:t>Agenda</a:t>
            </a:r>
            <a:endParaRPr lang="en" dirty="0"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dirty="0" err="1" smtClean="0">
                <a:solidFill>
                  <a:srgbClr val="595959"/>
                </a:solidFill>
              </a:rPr>
              <a:t>Mitaka</a:t>
            </a:r>
            <a:r>
              <a:rPr lang="en-US" dirty="0" smtClean="0">
                <a:solidFill>
                  <a:srgbClr val="595959"/>
                </a:solidFill>
              </a:rPr>
              <a:t> release: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key themes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595959"/>
                </a:solidFill>
              </a:rPr>
              <a:t>User adoption &amp; community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updates during </a:t>
            </a:r>
            <a:r>
              <a:rPr lang="en-US" dirty="0" err="1" smtClean="0">
                <a:solidFill>
                  <a:srgbClr val="595959"/>
                </a:solidFill>
              </a:rPr>
              <a:t>Mitaka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cycle</a:t>
            </a:r>
          </a:p>
          <a:p>
            <a:pPr>
              <a:lnSpc>
                <a:spcPct val="120000"/>
              </a:lnSpc>
            </a:pPr>
            <a:r>
              <a:rPr lang="en" dirty="0">
                <a:solidFill>
                  <a:srgbClr val="595959"/>
                </a:solidFill>
              </a:rPr>
              <a:t>Marketing plans &amp; next steps</a:t>
            </a:r>
          </a:p>
          <a:p>
            <a:pPr>
              <a:lnSpc>
                <a:spcPct val="120000"/>
              </a:lnSpc>
            </a:pPr>
            <a:r>
              <a:rPr lang="en" dirty="0">
                <a:solidFill>
                  <a:srgbClr val="595959"/>
                </a:solidFill>
              </a:rPr>
              <a:t>Background slides </a:t>
            </a:r>
            <a:r>
              <a:rPr lang="en-US" dirty="0" smtClean="0">
                <a:solidFill>
                  <a:srgbClr val="595959"/>
                </a:solidFill>
              </a:rPr>
              <a:t>&amp;</a:t>
            </a:r>
            <a:r>
              <a:rPr lang="en" dirty="0" smtClean="0">
                <a:solidFill>
                  <a:srgbClr val="595959"/>
                </a:solidFill>
              </a:rPr>
              <a:t> </a:t>
            </a:r>
            <a:r>
              <a:rPr lang="en" dirty="0">
                <a:solidFill>
                  <a:srgbClr val="595959"/>
                </a:solidFill>
              </a:rPr>
              <a:t>more project </a:t>
            </a:r>
            <a:r>
              <a:rPr lang="en" dirty="0" smtClean="0">
                <a:solidFill>
                  <a:srgbClr val="595959"/>
                </a:solidFill>
              </a:rPr>
              <a:t>details</a:t>
            </a:r>
            <a:endParaRPr lang="en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74588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300" y="788931"/>
            <a:ext cx="3677275" cy="359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7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1" y="366871"/>
            <a:ext cx="5549899" cy="440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62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6128" y="853635"/>
            <a:ext cx="7248691" cy="1316966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6128" y="3491514"/>
            <a:ext cx="7248691" cy="1316966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0425" y="1009790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User Experience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70425" y="2267087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800" dirty="0" smtClean="0">
                <a:latin typeface="Helvetica Neue"/>
                <a:cs typeface="Helvetica Neue"/>
              </a:rPr>
              <a:t>Manageability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0425" y="363195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Scalability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02960" y="2429718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000" dirty="0" smtClean="0">
                <a:solidFill>
                  <a:srgbClr val="595959"/>
                </a:solidFill>
              </a:rPr>
              <a:t>Finer grained controls and easier management for operators </a:t>
            </a:r>
            <a:endParaRPr lang="en" sz="2000" dirty="0">
              <a:solidFill>
                <a:srgbClr val="59595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02960" y="3769837"/>
            <a:ext cx="4313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000" dirty="0">
                <a:solidFill>
                  <a:srgbClr val="595959"/>
                </a:solidFill>
              </a:rPr>
              <a:t>Performance and stability for larger deployments</a:t>
            </a:r>
          </a:p>
        </p:txBody>
      </p:sp>
      <p:sp>
        <p:nvSpPr>
          <p:cNvPr id="16" name="Shape 73"/>
          <p:cNvSpPr txBox="1">
            <a:spLocks noGrp="1"/>
          </p:cNvSpPr>
          <p:nvPr>
            <p:ph type="title"/>
          </p:nvPr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err="1" smtClean="0">
                <a:solidFill>
                  <a:srgbClr val="1E79BE"/>
                </a:solidFill>
              </a:rPr>
              <a:t>Mitaka</a:t>
            </a:r>
            <a:r>
              <a:rPr lang="en-US" dirty="0" smtClean="0">
                <a:solidFill>
                  <a:srgbClr val="1E79BE"/>
                </a:solidFill>
              </a:rPr>
              <a:t> release key themes</a:t>
            </a:r>
            <a:endParaRPr lang="en" dirty="0"/>
          </a:p>
        </p:txBody>
      </p:sp>
      <p:sp>
        <p:nvSpPr>
          <p:cNvPr id="3" name="Rectangle 2"/>
          <p:cNvSpPr/>
          <p:nvPr/>
        </p:nvSpPr>
        <p:spPr>
          <a:xfrm>
            <a:off x="3902960" y="1083841"/>
            <a:ext cx="41818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595959"/>
                </a:solidFill>
              </a:rPr>
              <a:t>Consistency and better platform for end users</a:t>
            </a:r>
            <a:endParaRPr lang="en" sz="2000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149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6128" y="853635"/>
            <a:ext cx="7248691" cy="1413452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6128" y="3491514"/>
            <a:ext cx="7322583" cy="1547014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err="1" smtClean="0">
                <a:solidFill>
                  <a:srgbClr val="1E79BE"/>
                </a:solidFill>
              </a:rPr>
              <a:t>Mitaka</a:t>
            </a:r>
            <a:r>
              <a:rPr lang="en-US" dirty="0" smtClean="0">
                <a:solidFill>
                  <a:srgbClr val="1E79BE"/>
                </a:solidFill>
              </a:rPr>
              <a:t> </a:t>
            </a:r>
            <a:r>
              <a:rPr lang="en-US" dirty="0">
                <a:solidFill>
                  <a:srgbClr val="1E79BE"/>
                </a:solidFill>
              </a:rPr>
              <a:t>release key themes</a:t>
            </a:r>
            <a:endParaRPr lang="en" dirty="0"/>
          </a:p>
        </p:txBody>
      </p:sp>
      <p:sp>
        <p:nvSpPr>
          <p:cNvPr id="2" name="Rectangle 1"/>
          <p:cNvSpPr/>
          <p:nvPr/>
        </p:nvSpPr>
        <p:spPr>
          <a:xfrm>
            <a:off x="970425" y="1009790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User Experience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0425" y="241870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Manageability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0425" y="363195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Scalability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6711" y="964424"/>
            <a:ext cx="4498108" cy="1273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OpenStack </a:t>
            </a:r>
            <a:r>
              <a:rPr lang="en-US" dirty="0" smtClean="0">
                <a:solidFill>
                  <a:srgbClr val="595959"/>
                </a:solidFill>
              </a:rPr>
              <a:t>Client provides single tool to interact with multiple services consistently</a:t>
            </a:r>
            <a:endParaRPr lang="en-US" dirty="0">
              <a:solidFill>
                <a:srgbClr val="595959"/>
              </a:solidFill>
            </a:endParaRP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Improved SDK </a:t>
            </a:r>
            <a:r>
              <a:rPr lang="en-US" dirty="0" smtClean="0">
                <a:solidFill>
                  <a:srgbClr val="595959"/>
                </a:solidFill>
              </a:rPr>
              <a:t>support</a:t>
            </a:r>
            <a:endParaRPr lang="en-US" dirty="0">
              <a:solidFill>
                <a:srgbClr val="595959"/>
              </a:solidFill>
            </a:endParaRP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New simplified Neutron API to “give me a network”</a:t>
            </a:r>
          </a:p>
        </p:txBody>
      </p:sp>
    </p:spTree>
    <p:extLst>
      <p:ext uri="{BB962C8B-B14F-4D97-AF65-F5344CB8AC3E}">
        <p14:creationId xmlns:p14="http://schemas.microsoft.com/office/powerpoint/2010/main" val="217579876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6128" y="853635"/>
            <a:ext cx="7248691" cy="1413452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6128" y="3491514"/>
            <a:ext cx="7322583" cy="1547014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err="1" smtClean="0">
                <a:solidFill>
                  <a:srgbClr val="1E79BE"/>
                </a:solidFill>
              </a:rPr>
              <a:t>Mitaka</a:t>
            </a:r>
            <a:r>
              <a:rPr lang="en-US" dirty="0" smtClean="0">
                <a:solidFill>
                  <a:srgbClr val="1E79BE"/>
                </a:solidFill>
              </a:rPr>
              <a:t> release </a:t>
            </a:r>
            <a:r>
              <a:rPr lang="en-US" dirty="0">
                <a:solidFill>
                  <a:srgbClr val="1E79BE"/>
                </a:solidFill>
              </a:rPr>
              <a:t>key themes</a:t>
            </a:r>
            <a:endParaRPr lang="en" dirty="0"/>
          </a:p>
        </p:txBody>
      </p:sp>
      <p:sp>
        <p:nvSpPr>
          <p:cNvPr id="2" name="Rectangle 1"/>
          <p:cNvSpPr/>
          <p:nvPr/>
        </p:nvSpPr>
        <p:spPr>
          <a:xfrm>
            <a:off x="970425" y="1009790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User Experience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0425" y="241870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Manageability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0425" y="363195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Scalability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6711" y="964424"/>
            <a:ext cx="4498108" cy="1273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OpenStack </a:t>
            </a:r>
            <a:r>
              <a:rPr lang="en-US" dirty="0" smtClean="0">
                <a:solidFill>
                  <a:srgbClr val="595959"/>
                </a:solidFill>
              </a:rPr>
              <a:t>Client provides single tool to interact with multiple services consistently</a:t>
            </a:r>
            <a:endParaRPr lang="en-US" dirty="0">
              <a:solidFill>
                <a:srgbClr val="595959"/>
              </a:solidFill>
            </a:endParaRP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Improved SDK </a:t>
            </a:r>
            <a:r>
              <a:rPr lang="en-US" dirty="0" smtClean="0">
                <a:solidFill>
                  <a:srgbClr val="595959"/>
                </a:solidFill>
              </a:rPr>
              <a:t>support</a:t>
            </a:r>
            <a:endParaRPr lang="en-US" dirty="0">
              <a:solidFill>
                <a:srgbClr val="595959"/>
              </a:solidFill>
            </a:endParaRP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New simplified Neutron API to “give me a network”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3586711" y="2443061"/>
            <a:ext cx="4572000" cy="79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Simplified configuration for Nova</a:t>
            </a: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Easier </a:t>
            </a:r>
            <a:r>
              <a:rPr lang="en-US" dirty="0">
                <a:solidFill>
                  <a:srgbClr val="595959"/>
                </a:solidFill>
              </a:rPr>
              <a:t>to setup </a:t>
            </a:r>
            <a:r>
              <a:rPr lang="en-US" dirty="0" smtClean="0">
                <a:solidFill>
                  <a:srgbClr val="595959"/>
                </a:solidFill>
              </a:rPr>
              <a:t>Keystone; reducing 4 </a:t>
            </a:r>
            <a:r>
              <a:rPr lang="en-US" dirty="0">
                <a:solidFill>
                  <a:srgbClr val="595959"/>
                </a:solidFill>
              </a:rPr>
              <a:t>steps to </a:t>
            </a:r>
            <a:r>
              <a:rPr lang="en-US" dirty="0" smtClean="0">
                <a:solidFill>
                  <a:srgbClr val="595959"/>
                </a:solidFill>
              </a:rPr>
              <a:t>1</a:t>
            </a: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Neutron improved L3 &amp; DVR support</a:t>
            </a:r>
            <a:endParaRPr lang="en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79876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6128" y="853635"/>
            <a:ext cx="7248691" cy="1413452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6128" y="3491514"/>
            <a:ext cx="7322583" cy="1547014"/>
          </a:xfrm>
          <a:prstGeom prst="rect">
            <a:avLst/>
          </a:prstGeom>
          <a:solidFill>
            <a:schemeClr val="accent1">
              <a:alpha val="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131863"/>
            <a:ext cx="8520599" cy="71483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err="1" smtClean="0">
                <a:solidFill>
                  <a:srgbClr val="1E79BE"/>
                </a:solidFill>
              </a:rPr>
              <a:t>Mitaka</a:t>
            </a:r>
            <a:r>
              <a:rPr lang="en-US" dirty="0" smtClean="0">
                <a:solidFill>
                  <a:srgbClr val="1E79BE"/>
                </a:solidFill>
              </a:rPr>
              <a:t> release </a:t>
            </a:r>
            <a:r>
              <a:rPr lang="en-US" dirty="0">
                <a:solidFill>
                  <a:srgbClr val="1E79BE"/>
                </a:solidFill>
              </a:rPr>
              <a:t>key themes</a:t>
            </a:r>
            <a:endParaRPr lang="en" dirty="0"/>
          </a:p>
        </p:txBody>
      </p:sp>
      <p:sp>
        <p:nvSpPr>
          <p:cNvPr id="2" name="Rectangle 1"/>
          <p:cNvSpPr/>
          <p:nvPr/>
        </p:nvSpPr>
        <p:spPr>
          <a:xfrm>
            <a:off x="970425" y="1009790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User Experience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0425" y="241870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Manageability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0425" y="3631958"/>
            <a:ext cx="2699566" cy="936917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Helvetica Neue"/>
                <a:cs typeface="Helvetica Neue"/>
              </a:rPr>
              <a:t>Scalability</a:t>
            </a:r>
            <a:endParaRPr lang="en-US" sz="2800" dirty="0">
              <a:latin typeface="Helvetica Neue"/>
              <a:cs typeface="Helvetica Neue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6711" y="977124"/>
            <a:ext cx="4498108" cy="1273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OpenStack </a:t>
            </a:r>
            <a:r>
              <a:rPr lang="en-US" dirty="0" smtClean="0">
                <a:solidFill>
                  <a:srgbClr val="595959"/>
                </a:solidFill>
              </a:rPr>
              <a:t>Client provides single tool to interact with multiple services consistently</a:t>
            </a:r>
            <a:endParaRPr lang="en-US" dirty="0">
              <a:solidFill>
                <a:srgbClr val="595959"/>
              </a:solidFill>
            </a:endParaRP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Improved SDK </a:t>
            </a:r>
            <a:r>
              <a:rPr lang="en-US" dirty="0" smtClean="0">
                <a:solidFill>
                  <a:srgbClr val="595959"/>
                </a:solidFill>
              </a:rPr>
              <a:t>support</a:t>
            </a:r>
            <a:endParaRPr lang="en-US" dirty="0">
              <a:solidFill>
                <a:srgbClr val="595959"/>
              </a:solidFill>
            </a:endParaRP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New simplified Neutron API to “give me a network”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3586711" y="2443061"/>
            <a:ext cx="4572000" cy="79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Simplified configuration for Nova</a:t>
            </a: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Easier </a:t>
            </a:r>
            <a:r>
              <a:rPr lang="en-US" dirty="0">
                <a:solidFill>
                  <a:srgbClr val="595959"/>
                </a:solidFill>
              </a:rPr>
              <a:t>to setup </a:t>
            </a:r>
            <a:r>
              <a:rPr lang="en-US" dirty="0" smtClean="0">
                <a:solidFill>
                  <a:srgbClr val="595959"/>
                </a:solidFill>
              </a:rPr>
              <a:t>Keystone; reducing 4 </a:t>
            </a:r>
            <a:r>
              <a:rPr lang="en-US" dirty="0">
                <a:solidFill>
                  <a:srgbClr val="595959"/>
                </a:solidFill>
              </a:rPr>
              <a:t>steps to </a:t>
            </a:r>
            <a:r>
              <a:rPr lang="en-US" dirty="0" smtClean="0">
                <a:solidFill>
                  <a:srgbClr val="595959"/>
                </a:solidFill>
              </a:rPr>
              <a:t>1</a:t>
            </a:r>
          </a:p>
          <a:p>
            <a:pPr marL="512064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Neutron improved L3 &amp; DVR support</a:t>
            </a:r>
            <a:endParaRPr lang="en" dirty="0">
              <a:solidFill>
                <a:srgbClr val="59595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86711" y="3527858"/>
            <a:ext cx="4313710" cy="1273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Heat horizontal scaling; better performance for stateless mode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Designate incremental zone transfers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Keystone </a:t>
            </a:r>
            <a:r>
              <a:rPr lang="en-US" dirty="0" err="1" smtClean="0">
                <a:solidFill>
                  <a:srgbClr val="595959"/>
                </a:solidFill>
              </a:rPr>
              <a:t>fernet</a:t>
            </a:r>
            <a:r>
              <a:rPr lang="en-US" dirty="0" smtClean="0">
                <a:solidFill>
                  <a:srgbClr val="595959"/>
                </a:solidFill>
              </a:rPr>
              <a:t> tokens</a:t>
            </a:r>
          </a:p>
          <a:p>
            <a:pPr marL="514350" lvl="0" indent="-285750">
              <a:lnSpc>
                <a:spcPct val="110000"/>
              </a:lnSpc>
              <a:buFont typeface="Arial"/>
              <a:buChar char="•"/>
            </a:pPr>
            <a:r>
              <a:rPr lang="en-US" dirty="0" smtClean="0">
                <a:solidFill>
                  <a:srgbClr val="595959"/>
                </a:solidFill>
              </a:rPr>
              <a:t>Continued efforts on Cells v2 and scheduler</a:t>
            </a:r>
          </a:p>
        </p:txBody>
      </p:sp>
    </p:spTree>
    <p:extLst>
      <p:ext uri="{BB962C8B-B14F-4D97-AF65-F5344CB8AC3E}">
        <p14:creationId xmlns:p14="http://schemas.microsoft.com/office/powerpoint/2010/main" val="359780952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11700" y="216001"/>
            <a:ext cx="8832300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smtClean="0">
                <a:solidFill>
                  <a:srgbClr val="1E79BE"/>
                </a:solidFill>
              </a:rPr>
              <a:t>User adoption trends</a:t>
            </a:r>
            <a:endParaRPr lang="e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022979"/>
              </p:ext>
            </p:extLst>
          </p:nvPr>
        </p:nvGraphicFramePr>
        <p:xfrm>
          <a:off x="825498" y="1129350"/>
          <a:ext cx="7289802" cy="36871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4901"/>
                <a:gridCol w="3644901"/>
              </a:tblGrid>
              <a:tr h="1843563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Helvetica Neue"/>
                          <a:cs typeface="Helvetica Neue"/>
                        </a:rPr>
                        <a:t>Enterprise Private Cloud</a:t>
                      </a:r>
                    </a:p>
                    <a:p>
                      <a:endParaRPr lang="en-US" sz="1700" dirty="0" smtClean="0">
                        <a:latin typeface="Helvetica Neue"/>
                        <a:cs typeface="Helvetica Neue"/>
                      </a:endParaRPr>
                    </a:p>
                    <a:p>
                      <a:endParaRPr lang="en-US" sz="1700" dirty="0">
                        <a:latin typeface="Helvetica Neue"/>
                        <a:cs typeface="Helvetica Neue"/>
                      </a:endParaRPr>
                    </a:p>
                  </a:txBody>
                  <a:tcPr marL="85420" marR="85420" marT="42710" marB="42710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Helvetica Neue"/>
                          <a:cs typeface="Helvetica Neue"/>
                        </a:rPr>
                        <a:t>Public Cloud</a:t>
                      </a:r>
                      <a:endParaRPr lang="en-US" sz="1700" dirty="0">
                        <a:latin typeface="Helvetica Neue"/>
                        <a:cs typeface="Helvetica Neue"/>
                      </a:endParaRPr>
                    </a:p>
                  </a:txBody>
                  <a:tcPr marL="85420" marR="85420" marT="42710" marB="42710"/>
                </a:tc>
              </a:tr>
              <a:tr h="1843563"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Helvetica Neue"/>
                          <a:cs typeface="Helvetica Neue"/>
                        </a:rPr>
                        <a:t>Telecom &amp; NFV</a:t>
                      </a:r>
                      <a:endParaRPr lang="en-US" sz="1700" dirty="0">
                        <a:latin typeface="Helvetica Neue"/>
                        <a:cs typeface="Helvetica Neue"/>
                      </a:endParaRPr>
                    </a:p>
                  </a:txBody>
                  <a:tcPr marL="85420" marR="85420" marT="42710" marB="42710"/>
                </a:tc>
                <a:tc>
                  <a:txBody>
                    <a:bodyPr/>
                    <a:lstStyle/>
                    <a:p>
                      <a:r>
                        <a:rPr lang="en-US" sz="1700" dirty="0" smtClean="0">
                          <a:latin typeface="Helvetica Neue"/>
                          <a:cs typeface="Helvetica Neue"/>
                        </a:rPr>
                        <a:t>Research &amp; Big Data</a:t>
                      </a:r>
                      <a:endParaRPr lang="en-US" sz="1700" dirty="0">
                        <a:latin typeface="Helvetica Neue"/>
                        <a:cs typeface="Helvetica Neue"/>
                      </a:endParaRPr>
                    </a:p>
                  </a:txBody>
                  <a:tcPr marL="85420" marR="85420" marT="42710" marB="42710"/>
                </a:tc>
              </a:tr>
            </a:tbl>
          </a:graphicData>
        </a:graphic>
      </p:graphicFrame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399" y="2362772"/>
            <a:ext cx="1408113" cy="53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1733347"/>
            <a:ext cx="1854200" cy="481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3478213"/>
            <a:ext cx="7905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 t="14381" r="13202" b="20386"/>
          <a:stretch>
            <a:fillRect/>
          </a:stretch>
        </p:blipFill>
        <p:spPr bwMode="auto">
          <a:xfrm>
            <a:off x="1019175" y="1543183"/>
            <a:ext cx="1400175" cy="66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" t="34142" r="5881" b="34660"/>
          <a:stretch>
            <a:fillRect/>
          </a:stretch>
        </p:blipFill>
        <p:spPr bwMode="auto">
          <a:xfrm>
            <a:off x="1019175" y="2362772"/>
            <a:ext cx="1905000" cy="5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sk_telecom-logo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040" y="3090525"/>
            <a:ext cx="1693071" cy="9753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4100" y="3352189"/>
            <a:ext cx="1879600" cy="6616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6150" y="4094313"/>
            <a:ext cx="1735098" cy="5173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0100" y="2386023"/>
            <a:ext cx="2159000" cy="5093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2"/>
          <a:srcRect l="4286" t="38844" r="6072" b="35486"/>
          <a:stretch/>
        </p:blipFill>
        <p:spPr>
          <a:xfrm>
            <a:off x="5943600" y="1342265"/>
            <a:ext cx="2049501" cy="37728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5510" y="1987348"/>
            <a:ext cx="1767090" cy="5890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10100" y="3578985"/>
            <a:ext cx="1276350" cy="9580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61441" y="1554676"/>
            <a:ext cx="1294378" cy="66013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62650" y="4140836"/>
            <a:ext cx="1908570" cy="50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0239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11700" y="195180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dirty="0" smtClean="0">
                <a:solidFill>
                  <a:srgbClr val="1E79BE"/>
                </a:solidFill>
              </a:rPr>
              <a:t>Community in action</a:t>
            </a:r>
            <a:endParaRPr lang="en" dirty="0"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286494" y="814660"/>
            <a:ext cx="7676406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000" b="1" dirty="0" smtClean="0"/>
              <a:t>First OpenStack App </a:t>
            </a:r>
            <a:r>
              <a:rPr lang="en-US" sz="2000" b="1" dirty="0" err="1" smtClean="0"/>
              <a:t>Hackathon</a:t>
            </a:r>
            <a:r>
              <a:rPr lang="en-US" sz="2000" b="1" dirty="0" smtClean="0"/>
              <a:t> </a:t>
            </a:r>
            <a:r>
              <a:rPr lang="en-US" sz="2000" dirty="0" smtClean="0"/>
              <a:t>took place in Taiwan with support of Prime Minister</a:t>
            </a:r>
          </a:p>
          <a:p>
            <a:r>
              <a:rPr lang="en-US" sz="2000" dirty="0" smtClean="0"/>
              <a:t>Building strong relationship with telecom community and OPNFV to </a:t>
            </a:r>
            <a:r>
              <a:rPr lang="en-US" sz="2000" b="1" dirty="0" smtClean="0"/>
              <a:t>focus on NFV requirements</a:t>
            </a:r>
          </a:p>
          <a:p>
            <a:r>
              <a:rPr lang="en-US" sz="2000" b="1" dirty="0" smtClean="0"/>
              <a:t>New Scientific Working Group </a:t>
            </a:r>
            <a:r>
              <a:rPr lang="en-US" sz="2000" dirty="0" smtClean="0"/>
              <a:t>created to address very large academic &amp; </a:t>
            </a:r>
            <a:r>
              <a:rPr lang="en-US" sz="2000" dirty="0" err="1" smtClean="0"/>
              <a:t>govt</a:t>
            </a:r>
            <a:r>
              <a:rPr lang="en-US" sz="2000" dirty="0" smtClean="0"/>
              <a:t> research contingency</a:t>
            </a:r>
          </a:p>
          <a:p>
            <a:r>
              <a:rPr lang="en-US" sz="2000" b="1" dirty="0" smtClean="0"/>
              <a:t>First European ops mid-cycle </a:t>
            </a:r>
            <a:r>
              <a:rPr lang="en-US" sz="2000" dirty="0" smtClean="0"/>
              <a:t>at capacity and extremely productive, working closely with </a:t>
            </a:r>
            <a:r>
              <a:rPr lang="en-US" sz="2000" b="1" dirty="0" smtClean="0"/>
              <a:t>Product Working Group</a:t>
            </a:r>
            <a:endParaRPr lang="en" sz="2000" b="1" dirty="0"/>
          </a:p>
          <a:p>
            <a:r>
              <a:rPr lang="en-US" sz="2000" dirty="0" smtClean="0"/>
              <a:t>Continued interest in </a:t>
            </a:r>
            <a:r>
              <a:rPr lang="en-US" sz="2000" b="1" dirty="0" smtClean="0"/>
              <a:t>container orchestration and Ironic bare metal service</a:t>
            </a:r>
            <a:r>
              <a:rPr lang="en-US" sz="2000" dirty="0" smtClean="0"/>
              <a:t>, as well as containers for deploying OpenStack</a:t>
            </a:r>
            <a:endParaRPr lang="en" sz="2000" dirty="0"/>
          </a:p>
        </p:txBody>
      </p:sp>
    </p:spTree>
    <p:extLst>
      <p:ext uri="{BB962C8B-B14F-4D97-AF65-F5344CB8AC3E}">
        <p14:creationId xmlns:p14="http://schemas.microsoft.com/office/powerpoint/2010/main" val="334997400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158675"/>
            <a:ext cx="8520599" cy="5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 err="1" smtClean="0">
                <a:solidFill>
                  <a:srgbClr val="1E79BE"/>
                </a:solidFill>
              </a:rPr>
              <a:t>Mitaka</a:t>
            </a:r>
            <a:r>
              <a:rPr lang="en-US" dirty="0" smtClean="0">
                <a:solidFill>
                  <a:srgbClr val="1E79BE"/>
                </a:solidFill>
              </a:rPr>
              <a:t> marketing timeline</a:t>
            </a:r>
            <a:endParaRPr lang="en" dirty="0"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426000" y="785100"/>
            <a:ext cx="8520599" cy="319667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 smtClean="0"/>
              <a:t>March 23 – Preliminary marketing assets available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2000" dirty="0" smtClean="0"/>
              <a:t>March 31 &amp; April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</a:t>
            </a:r>
            <a:r>
              <a:rPr lang="en" sz="2000" dirty="0" smtClean="0"/>
              <a:t>– </a:t>
            </a:r>
            <a:r>
              <a:rPr lang="en-US" sz="2000" dirty="0" smtClean="0"/>
              <a:t>Press &amp; Analyst Briefings</a:t>
            </a:r>
            <a:endParaRPr lang="en" sz="20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2000" dirty="0" smtClean="0"/>
              <a:t>April 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</a:t>
            </a:r>
            <a:r>
              <a:rPr lang="en" sz="2000" dirty="0" smtClean="0"/>
              <a:t>– </a:t>
            </a:r>
            <a:endParaRPr lang="en-US" sz="2000" dirty="0" smtClean="0"/>
          </a:p>
          <a:p>
            <a:pPr>
              <a:lnSpc>
                <a:spcPct val="130000"/>
              </a:lnSpc>
            </a:pPr>
            <a:r>
              <a:rPr lang="en-US" sz="1800" dirty="0" err="1" smtClean="0"/>
              <a:t>Mitaka</a:t>
            </a:r>
            <a:r>
              <a:rPr lang="en" sz="1800" dirty="0" smtClean="0"/>
              <a:t> </a:t>
            </a:r>
            <a:r>
              <a:rPr lang="en" sz="1800" dirty="0"/>
              <a:t>release website is live</a:t>
            </a:r>
          </a:p>
          <a:p>
            <a:pPr>
              <a:lnSpc>
                <a:spcPct val="130000"/>
              </a:lnSpc>
            </a:pPr>
            <a:r>
              <a:rPr lang="en" sz="1800" dirty="0" smtClean="0"/>
              <a:t>Demo </a:t>
            </a:r>
            <a:r>
              <a:rPr lang="en" sz="1800" dirty="0"/>
              <a:t>video / graphics </a:t>
            </a:r>
            <a:r>
              <a:rPr lang="en" sz="1800" dirty="0" smtClean="0"/>
              <a:t>available</a:t>
            </a:r>
            <a:endParaRPr lang="en-US" sz="1800" dirty="0" smtClean="0"/>
          </a:p>
          <a:p>
            <a:pPr>
              <a:lnSpc>
                <a:spcPct val="130000"/>
              </a:lnSpc>
            </a:pPr>
            <a:r>
              <a:rPr lang="en-US" sz="1800" dirty="0" err="1" smtClean="0"/>
              <a:t>Mitaka</a:t>
            </a:r>
            <a:r>
              <a:rPr lang="en" sz="1800" dirty="0" smtClean="0"/>
              <a:t> </a:t>
            </a:r>
            <a:r>
              <a:rPr lang="en" sz="1800" dirty="0"/>
              <a:t>release press release issued at 8:01 a.m. </a:t>
            </a:r>
            <a:r>
              <a:rPr lang="en" sz="1800" dirty="0" smtClean="0"/>
              <a:t>Pacifi</a:t>
            </a:r>
            <a:r>
              <a:rPr lang="en-US" sz="1800" dirty="0" smtClean="0"/>
              <a:t>c</a:t>
            </a:r>
          </a:p>
          <a:p>
            <a:pPr>
              <a:lnSpc>
                <a:spcPct val="130000"/>
              </a:lnSpc>
            </a:pPr>
            <a:endParaRPr lang="en-US" sz="18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800" dirty="0" err="1" smtClean="0"/>
              <a:t>Mitaka</a:t>
            </a:r>
            <a:r>
              <a:rPr lang="en-US" sz="1800" dirty="0" smtClean="0"/>
              <a:t> Marketing Assets:</a:t>
            </a:r>
          </a:p>
          <a:p>
            <a:pPr>
              <a:lnSpc>
                <a:spcPct val="130000"/>
              </a:lnSpc>
            </a:pPr>
            <a:r>
              <a:rPr lang="en-US" sz="1400" dirty="0" smtClean="0"/>
              <a:t>Logo and presentation available: </a:t>
            </a:r>
            <a:r>
              <a:rPr lang="en-US" sz="1400" dirty="0" err="1" smtClean="0"/>
              <a:t>openstack.org</a:t>
            </a:r>
            <a:r>
              <a:rPr lang="en-US" sz="1400" dirty="0" smtClean="0"/>
              <a:t>/marketing</a:t>
            </a:r>
          </a:p>
          <a:p>
            <a:pPr>
              <a:lnSpc>
                <a:spcPct val="130000"/>
              </a:lnSpc>
            </a:pPr>
            <a:r>
              <a:rPr lang="en-US" sz="1400" dirty="0" err="1" smtClean="0"/>
              <a:t>Mitaka</a:t>
            </a:r>
            <a:r>
              <a:rPr lang="en-US" sz="1400" dirty="0" smtClean="0"/>
              <a:t> PTL brief </a:t>
            </a:r>
            <a:r>
              <a:rPr lang="en-US" sz="1400" dirty="0"/>
              <a:t>video updates: </a:t>
            </a:r>
            <a:r>
              <a:rPr lang="en-US" sz="1400" dirty="0">
                <a:hlinkClick r:id="rId3"/>
              </a:rPr>
              <a:t>https://www.youtube.com/playlist?list=</a:t>
            </a:r>
            <a:r>
              <a:rPr lang="en-US" sz="1400" dirty="0" smtClean="0">
                <a:hlinkClick r:id="rId3"/>
              </a:rPr>
              <a:t>PLKqaoAnDyfgpMle_oc7rRrjvQ80pDA1jF</a:t>
            </a:r>
            <a:endParaRPr lang="en-US" sz="1400" dirty="0" smtClean="0"/>
          </a:p>
          <a:p>
            <a:pPr>
              <a:lnSpc>
                <a:spcPct val="130000"/>
              </a:lnSpc>
            </a:pPr>
            <a:r>
              <a:rPr lang="en-US" sz="1400" dirty="0" smtClean="0"/>
              <a:t>Product WG comprehensive roadmap next week</a:t>
            </a:r>
          </a:p>
          <a:p>
            <a:pPr>
              <a:lnSpc>
                <a:spcPct val="130000"/>
              </a:lnSpc>
            </a:pPr>
            <a:endParaRPr lang="en-US" sz="1400" dirty="0" smtClean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 smtClean="0">
                <a:solidFill>
                  <a:srgbClr val="595959"/>
                </a:solidFill>
              </a:rPr>
              <a:t/>
            </a:r>
            <a:br>
              <a:rPr lang="en-US" sz="1400" dirty="0" smtClean="0">
                <a:solidFill>
                  <a:srgbClr val="595959"/>
                </a:solidFill>
              </a:rPr>
            </a:b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87157742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6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Liberty release - prelim marketing presentation">
  <a:themeElements>
    <a:clrScheme name="OpenStack Colors">
      <a:dk1>
        <a:sysClr val="windowText" lastClr="000000"/>
      </a:dk1>
      <a:lt1>
        <a:sysClr val="window" lastClr="FFFFFF"/>
      </a:lt1>
      <a:dk2>
        <a:srgbClr val="213B54"/>
      </a:dk2>
      <a:lt2>
        <a:srgbClr val="E8EEF5"/>
      </a:lt2>
      <a:accent1>
        <a:srgbClr val="259ADB"/>
      </a:accent1>
      <a:accent2>
        <a:srgbClr val="CD1E1E"/>
      </a:accent2>
      <a:accent3>
        <a:srgbClr val="4CDCC6"/>
      </a:accent3>
      <a:accent4>
        <a:srgbClr val="265D88"/>
      </a:accent4>
      <a:accent5>
        <a:srgbClr val="F3433E"/>
      </a:accent5>
      <a:accent6>
        <a:srgbClr val="AAAAAA"/>
      </a:accent6>
      <a:hlink>
        <a:srgbClr val="259ADB"/>
      </a:hlink>
      <a:folHlink>
        <a:srgbClr val="265D8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Liberty release - prelim marketing presentation.potx</Template>
  <TotalTime>14441</TotalTime>
  <Words>423</Words>
  <Application>Microsoft Macintosh PowerPoint</Application>
  <PresentationFormat>On-screen Show (16:9)</PresentationFormat>
  <Paragraphs>72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Liberty release - prelim marketing presentation</vt:lpstr>
      <vt:lpstr>OpenStack Mitaka  Preliminary Marketing Assets  Marketing Community Meeting March 23, 2016</vt:lpstr>
      <vt:lpstr>PowerPoint Presentation</vt:lpstr>
      <vt:lpstr>Agenda</vt:lpstr>
      <vt:lpstr>PowerPoint Presentation</vt:lpstr>
      <vt:lpstr>PowerPoint Presentation</vt:lpstr>
      <vt:lpstr>Mitaka release key themes</vt:lpstr>
      <vt:lpstr>Mitaka release key themes</vt:lpstr>
      <vt:lpstr>Mitaka release key themes</vt:lpstr>
      <vt:lpstr>Mitaka release key themes</vt:lpstr>
      <vt:lpstr>User adoption trends</vt:lpstr>
      <vt:lpstr>Community in action</vt:lpstr>
      <vt:lpstr>Mitaka marketing timeline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OpenStack Foundation 16x9 Template</dc:title>
  <dc:creator>Barrett, Carol L;Shamail Tahir</dc:creator>
  <cp:lastModifiedBy>Allison Price</cp:lastModifiedBy>
  <cp:revision>192</cp:revision>
  <cp:lastPrinted>2015-09-29T14:42:09Z</cp:lastPrinted>
  <dcterms:modified xsi:type="dcterms:W3CDTF">2016-03-23T16:12:23Z</dcterms:modified>
</cp:coreProperties>
</file>