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5" r:id="rId1"/>
    <p:sldMasterId id="2147483673" r:id="rId2"/>
    <p:sldMasterId id="2147483669" r:id="rId3"/>
    <p:sldMasterId id="2147483713" r:id="rId4"/>
  </p:sldMasterIdLst>
  <p:notesMasterIdLst>
    <p:notesMasterId r:id="rId17"/>
  </p:notesMasterIdLst>
  <p:handoutMasterIdLst>
    <p:handoutMasterId r:id="rId18"/>
  </p:handoutMasterIdLst>
  <p:sldIdLst>
    <p:sldId id="491" r:id="rId5"/>
    <p:sldId id="473" r:id="rId6"/>
    <p:sldId id="485" r:id="rId7"/>
    <p:sldId id="452" r:id="rId8"/>
    <p:sldId id="455" r:id="rId9"/>
    <p:sldId id="493" r:id="rId10"/>
    <p:sldId id="490" r:id="rId11"/>
    <p:sldId id="486" r:id="rId12"/>
    <p:sldId id="454" r:id="rId13"/>
    <p:sldId id="437" r:id="rId14"/>
    <p:sldId id="438" r:id="rId15"/>
    <p:sldId id="439" r:id="rId16"/>
  </p:sldIdLst>
  <p:sldSz cx="13003213" cy="9752013"/>
  <p:notesSz cx="6858000" cy="9144000"/>
  <p:defaultTextStyle>
    <a:defPPr>
      <a:defRPr lang="en-GB"/>
    </a:defPPr>
    <a:lvl1pPr algn="ctr" defTabSz="457002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1pPr>
    <a:lvl2pPr marL="742629" indent="-285626" algn="ctr" defTabSz="457002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2pPr>
    <a:lvl3pPr marL="1142504" indent="-228500" algn="ctr" defTabSz="457002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3pPr>
    <a:lvl4pPr marL="1599509" indent="-228500" algn="ctr" defTabSz="457002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4pPr>
    <a:lvl5pPr marL="2056511" indent="-228500" algn="ctr" defTabSz="457002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5pPr>
    <a:lvl6pPr marL="2285012" algn="l" defTabSz="457002" rtl="0" eaLnBrk="1" latinLnBrk="0" hangingPunct="1"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6pPr>
    <a:lvl7pPr marL="2742014" algn="l" defTabSz="457002" rtl="0" eaLnBrk="1" latinLnBrk="0" hangingPunct="1"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7pPr>
    <a:lvl8pPr marL="3199017" algn="l" defTabSz="457002" rtl="0" eaLnBrk="1" latinLnBrk="0" hangingPunct="1"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8pPr>
    <a:lvl9pPr marL="3656018" algn="l" defTabSz="457002" rtl="0" eaLnBrk="1" latinLnBrk="0" hangingPunct="1"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w Aitken" initials="AA" lastIdx="14" clrIdx="0"/>
  <p:cmAuthor id="1" name="Greg Olson" initials="GO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95959"/>
    <a:srgbClr val="F1ACA2"/>
    <a:srgbClr val="FFA9AC"/>
    <a:srgbClr val="FDDAC4"/>
    <a:srgbClr val="B06458"/>
    <a:srgbClr val="D82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6" autoAdjust="0"/>
    <p:restoredTop sz="89718" autoAdjust="0"/>
  </p:normalViewPr>
  <p:slideViewPr>
    <p:cSldViewPr>
      <p:cViewPr>
        <p:scale>
          <a:sx n="66" d="100"/>
          <a:sy n="66" d="100"/>
        </p:scale>
        <p:origin x="-320" y="-80"/>
      </p:cViewPr>
      <p:guideLst>
        <p:guide orient="horz" pos="720"/>
        <p:guide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464"/>
    </p:cViewPr>
  </p:sorterViewPr>
  <p:notesViewPr>
    <p:cSldViewPr>
      <p:cViewPr varScale="1">
        <p:scale>
          <a:sx n="81" d="100"/>
          <a:sy n="81" d="100"/>
        </p:scale>
        <p:origin x="-3848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commentAuthors" Target="commentAuthor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67366-62F6-E249-BA52-9FCF57FE6DFC}" type="datetimeFigureOut">
              <a:rPr lang="en-US" smtClean="0"/>
              <a:t>4/29/15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3056C0-FDED-0241-BFDD-E3785A8D3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4748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>
              <a:defRPr/>
            </a:pPr>
            <a:endParaRPr 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r>
              <a:rPr lang="en-US"/>
              <a:t>10/04/12</a:t>
            </a:r>
          </a:p>
        </p:txBody>
      </p:sp>
      <p:sp>
        <p:nvSpPr>
          <p:cNvPr id="4101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46038" y="-206375"/>
            <a:ext cx="6948488" cy="5211763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>
              <a:defRPr/>
            </a:pPr>
            <a:endParaRPr lang="en-US" smtClean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2C2E4FFB-383E-B443-B71D-7D57978392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73393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45700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3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629" indent="-285626" algn="l" defTabSz="45700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3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2504" indent="-228500" algn="l" defTabSz="45700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3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599509" indent="-228500" algn="l" defTabSz="45700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3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6511" indent="-228500" algn="l" defTabSz="45700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3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5012" algn="l" defTabSz="457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014" algn="l" defTabSz="457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017" algn="l" defTabSz="457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018" algn="l" defTabSz="457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 smtClean="0"/>
              <a:t>Now 11 integrated projects</a:t>
            </a:r>
            <a:r>
              <a:rPr lang="en-US" sz="1800" baseline="0" dirty="0" smtClean="0"/>
              <a:t> with the addition of Data Processing, most widely-supported cloud platform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10/04/12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C2E4FFB-383E-B443-B71D-7D57978392A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748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10/04/12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C2E4FFB-383E-B443-B71D-7D57978392A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078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10/04/12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C2E4FFB-383E-B443-B71D-7D57978392A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121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As core platform matures,</a:t>
            </a:r>
            <a:r>
              <a:rPr lang="en-US" baseline="0" dirty="0" smtClean="0"/>
              <a:t> focus turns to expanding tested drivers, and extending platform to fit diverse workloads with technologies like bare metal today and </a:t>
            </a:r>
            <a:r>
              <a:rPr lang="en-US" baseline="0" smtClean="0"/>
              <a:t>containers tomorrow.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10/04/12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C2E4FFB-383E-B443-B71D-7D57978392A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078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48" name="Shape 14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455613" rtl="0" eaLnBrk="1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elvetica Neue" charset="0"/>
              <a:ea typeface="ヒラギノ角ゴ ProN W3" charset="0"/>
              <a:cs typeface="ヒラギノ角ゴ ProN W3" charset="0"/>
              <a:sym typeface="Helvetica Neue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10/04/12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C2E4FFB-383E-B443-B71D-7D57978392A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078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10/04/12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C2E4FFB-383E-B443-B71D-7D57978392A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37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10/04/12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C2E4FFB-383E-B443-B71D-7D57978392A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121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u="none" baseline="0" dirty="0" smtClean="0"/>
          </a:p>
        </p:txBody>
      </p:sp>
      <p:sp>
        <p:nvSpPr>
          <p:cNvPr id="16387" name="Date Placeholder 3"/>
          <p:cNvSpPr>
            <a:spLocks noGrp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0000"/>
                </a:solidFill>
                <a:latin typeface="Times New Roman" charset="0"/>
              </a:rPr>
              <a:t>10/04/12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fld id="{15FC557F-7BE3-F541-920A-7CE72460F0CC}" type="slidenum">
              <a:rPr lang="en-US" sz="1200">
                <a:solidFill>
                  <a:srgbClr val="000000"/>
                </a:solidFill>
                <a:latin typeface="Times New Roman" charset="0"/>
              </a:rPr>
              <a:pPr eaLnBrk="1" hangingPunct="1"/>
              <a:t>10</a:t>
            </a:fld>
            <a:endParaRPr lang="en-US" sz="120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 b="0" kern="1200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Date Placeholder 3"/>
          <p:cNvSpPr>
            <a:spLocks noGrp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0000"/>
                </a:solidFill>
                <a:latin typeface="Times New Roman" charset="0"/>
              </a:rPr>
              <a:t>10/04/12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fld id="{15FC557F-7BE3-F541-920A-7CE72460F0CC}" type="slidenum">
              <a:rPr lang="en-US" sz="1200">
                <a:solidFill>
                  <a:srgbClr val="000000"/>
                </a:solidFill>
                <a:latin typeface="Times New Roman" charset="0"/>
              </a:rPr>
              <a:pPr eaLnBrk="1" hangingPunct="1"/>
              <a:t>11</a:t>
            </a:fld>
            <a:endParaRPr lang="en-US" sz="120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 b="0" u="sng" kern="1200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Date Placeholder 3"/>
          <p:cNvSpPr>
            <a:spLocks noGrp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0000"/>
                </a:solidFill>
                <a:latin typeface="Times New Roman" charset="0"/>
              </a:rPr>
              <a:t>10/04/12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fld id="{15FC557F-7BE3-F541-920A-7CE72460F0CC}" type="slidenum">
              <a:rPr lang="en-US" sz="1200">
                <a:solidFill>
                  <a:srgbClr val="000000"/>
                </a:solidFill>
                <a:latin typeface="Times New Roman" charset="0"/>
              </a:rPr>
              <a:pPr eaLnBrk="1" hangingPunct="1"/>
              <a:t>12</a:t>
            </a:fld>
            <a:endParaRPr lang="en-US" sz="120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659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0406" y="1054895"/>
            <a:ext cx="10463214" cy="77311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lvl="0"/>
            <a:r>
              <a:rPr lang="en-GB" dirty="0"/>
              <a:t>Click to edit the title text format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710406" y="2056607"/>
            <a:ext cx="9754394" cy="556339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2464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1315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294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6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878765011"/>
      </p:ext>
    </p:extLst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808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18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theme" Target="../theme/theme3.xml"/><Relationship Id="rId3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theme" Target="../theme/theme4.xml"/><Relationship Id="rId3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lide Number Placeholder 5"/>
          <p:cNvSpPr>
            <a:spLocks noGrp="1"/>
          </p:cNvSpPr>
          <p:nvPr/>
        </p:nvSpPr>
        <p:spPr bwMode="auto">
          <a:xfrm>
            <a:off x="584201" y="9066213"/>
            <a:ext cx="457200" cy="3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1" tIns="45699" rIns="91401" bIns="45699" anchor="ctr"/>
          <a:lstStyle/>
          <a:p>
            <a:pPr algn="l"/>
            <a:fld id="{F2F3B5AD-8801-E742-BE39-E85F6A1A2234}" type="slidenum">
              <a:rPr lang="en-US" sz="1600">
                <a:solidFill>
                  <a:srgbClr val="7F7F7F"/>
                </a:solidFill>
                <a:latin typeface="Helvetica Neue" charset="0"/>
              </a:rPr>
              <a:pPr algn="l"/>
              <a:t>‹#›</a:t>
            </a:fld>
            <a:endParaRPr lang="en-US" sz="1600">
              <a:solidFill>
                <a:srgbClr val="7F7F7F"/>
              </a:solidFill>
              <a:latin typeface="Helvetica Neue" charset="0"/>
            </a:endParaRPr>
          </a:p>
        </p:txBody>
      </p:sp>
      <p:pic>
        <p:nvPicPr>
          <p:cNvPr id="1027" name="Picture 2" descr="opening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412" y="1522414"/>
            <a:ext cx="5981700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hf sldNum="0" hdr="0" ftr="0" dt="0"/>
  <p:txStyles>
    <p:titleStyle>
      <a:lvl1pPr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+mj-lt"/>
          <a:ea typeface="+mj-ea"/>
          <a:cs typeface="+mj-cs"/>
        </a:defRPr>
      </a:lvl1pPr>
      <a:lvl2pPr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2pPr>
      <a:lvl3pPr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3pPr>
      <a:lvl4pPr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4pPr>
      <a:lvl5pPr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5pPr>
      <a:lvl6pPr marL="2513512" indent="-228500"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6pPr>
      <a:lvl7pPr marL="2970515" indent="-228500"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7pPr>
      <a:lvl8pPr marL="3427517" indent="-228500"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8pPr>
      <a:lvl9pPr marL="3884518" indent="-228500"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9pPr>
    </p:titleStyle>
    <p:bodyStyle>
      <a:lvl1pPr marL="342751" indent="-342751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500">
          <a:solidFill>
            <a:srgbClr val="646464"/>
          </a:solidFill>
          <a:latin typeface="+mn-lt"/>
          <a:ea typeface="+mn-ea"/>
          <a:cs typeface="+mn-cs"/>
        </a:defRPr>
      </a:lvl1pPr>
      <a:lvl2pPr marL="742629" indent="-285626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2pPr>
      <a:lvl3pPr marL="1142504" indent="-228500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3pPr>
      <a:lvl4pPr marL="1599509" indent="-228500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4pPr>
      <a:lvl5pPr marL="2056511" indent="-228500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5pPr>
      <a:lvl6pPr marL="2513512" indent="-228500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6pPr>
      <a:lvl7pPr marL="2970515" indent="-228500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7pPr>
      <a:lvl8pPr marL="3427517" indent="-228500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8pPr>
      <a:lvl9pPr marL="3884518" indent="-228500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2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05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06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11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12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14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17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18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2" y="2055812"/>
            <a:ext cx="10463214" cy="577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737" tIns="50737" rIns="50737" bIns="507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9615" y="1054099"/>
            <a:ext cx="10464801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pic>
        <p:nvPicPr>
          <p:cNvPr id="2052" name="Picture 6" descr="openstack-cloud-software-vertical-web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5214" y="7999413"/>
            <a:ext cx="1547812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Slide Number Placeholder 5"/>
          <p:cNvSpPr>
            <a:spLocks noGrp="1"/>
          </p:cNvSpPr>
          <p:nvPr/>
        </p:nvSpPr>
        <p:spPr bwMode="auto">
          <a:xfrm>
            <a:off x="584201" y="9066213"/>
            <a:ext cx="457200" cy="3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1" tIns="45699" rIns="91401" bIns="45699" anchor="ctr"/>
          <a:lstStyle/>
          <a:p>
            <a:pPr algn="l"/>
            <a:fld id="{D862166F-E982-B047-B0D1-1A471865332C}" type="slidenum">
              <a:rPr lang="en-US" sz="1600">
                <a:solidFill>
                  <a:srgbClr val="7F7F7F"/>
                </a:solidFill>
                <a:latin typeface="Helvetica Neue" charset="0"/>
              </a:rPr>
              <a:pPr algn="l"/>
              <a:t>‹#›</a:t>
            </a:fld>
            <a:endParaRPr lang="en-US" sz="1600">
              <a:solidFill>
                <a:srgbClr val="7F7F7F"/>
              </a:solidFill>
              <a:latin typeface="Helvetica Neue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8" r:id="rId2"/>
    <p:sldLayoutId id="2147483710" r:id="rId3"/>
    <p:sldLayoutId id="2147483715" r:id="rId4"/>
  </p:sldLayoutIdLst>
  <p:hf sldNum="0" hdr="0" ftr="0" dt="0"/>
  <p:txStyles>
    <p:titleStyle>
      <a:lvl1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+mj-lt"/>
          <a:ea typeface="+mj-ea"/>
          <a:cs typeface="+mj-cs"/>
        </a:defRPr>
      </a:lvl1pPr>
      <a:lvl2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2pPr>
      <a:lvl3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3pPr>
      <a:lvl4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4pPr>
      <a:lvl5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5pPr>
      <a:lvl6pPr marL="2513512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6pPr>
      <a:lvl7pPr marL="2970515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7pPr>
      <a:lvl8pPr marL="3427517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8pPr>
      <a:lvl9pPr marL="3884518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9pPr>
    </p:titleStyle>
    <p:bodyStyle>
      <a:lvl1pPr marL="342751" indent="-342751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200">
          <a:solidFill>
            <a:srgbClr val="595959"/>
          </a:solidFill>
          <a:latin typeface="+mn-lt"/>
          <a:ea typeface="+mn-ea"/>
          <a:cs typeface="+mn-cs"/>
        </a:defRPr>
      </a:lvl1pPr>
      <a:lvl2pPr marL="742629" indent="-285626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200">
          <a:solidFill>
            <a:srgbClr val="595959"/>
          </a:solidFill>
          <a:latin typeface="+mn-lt"/>
          <a:ea typeface="+mn-ea"/>
          <a:cs typeface="+mn-cs"/>
        </a:defRPr>
      </a:lvl2pPr>
      <a:lvl3pPr marL="1142504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3pPr>
      <a:lvl4pPr marL="1599509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4pPr>
      <a:lvl5pPr marL="2056511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5pPr>
      <a:lvl6pPr marL="2513512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6pPr>
      <a:lvl7pPr marL="2970515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7pPr>
      <a:lvl8pPr marL="3427517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8pPr>
      <a:lvl9pPr marL="3884518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2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05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06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11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12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14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17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18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os_backgrou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13003213" cy="973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0002" y="3427417"/>
            <a:ext cx="10463214" cy="1765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737" tIns="50737" rIns="50737" bIns="507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Slide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sldNum="0" hdr="0" ftr="0" dt="0"/>
  <p:txStyles>
    <p:titleStyle>
      <a:lvl1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Helvetica Neue" charset="0"/>
          <a:ea typeface="ヒラギノ角ゴ ProN W3" charset="0"/>
          <a:cs typeface="ヒラギノ角ゴ ProN W3" charset="0"/>
        </a:defRPr>
      </a:lvl2pPr>
      <a:lvl3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Helvetica Neue" charset="0"/>
          <a:ea typeface="ヒラギノ角ゴ ProN W3" charset="0"/>
          <a:cs typeface="ヒラギノ角ゴ ProN W3" charset="0"/>
        </a:defRPr>
      </a:lvl3pPr>
      <a:lvl4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Helvetica Neue" charset="0"/>
          <a:ea typeface="ヒラギノ角ゴ ProN W3" charset="0"/>
          <a:cs typeface="ヒラギノ角ゴ ProN W3" charset="0"/>
        </a:defRPr>
      </a:lvl4pPr>
      <a:lvl5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Helvetica Neue" charset="0"/>
          <a:ea typeface="ヒラギノ角ゴ ProN W3" charset="0"/>
          <a:cs typeface="ヒラギノ角ゴ ProN W3" charset="0"/>
        </a:defRPr>
      </a:lvl5pPr>
      <a:lvl6pPr marL="2513512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6pPr>
      <a:lvl7pPr marL="2970515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7pPr>
      <a:lvl8pPr marL="3427517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8pPr>
      <a:lvl9pPr marL="3884518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9pPr>
    </p:titleStyle>
    <p:bodyStyle>
      <a:lvl1pPr marL="342751" indent="-342751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500">
          <a:solidFill>
            <a:srgbClr val="646464"/>
          </a:solidFill>
          <a:latin typeface="+mn-lt"/>
          <a:ea typeface="+mn-ea"/>
          <a:cs typeface="+mn-cs"/>
        </a:defRPr>
      </a:lvl1pPr>
      <a:lvl2pPr marL="742629" indent="-285626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2pPr>
      <a:lvl3pPr marL="1142504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3pPr>
      <a:lvl4pPr marL="1599509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4pPr>
      <a:lvl5pPr marL="2056511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5pPr>
      <a:lvl6pPr marL="2513512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6pPr>
      <a:lvl7pPr marL="2970515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7pPr>
      <a:lvl8pPr marL="3427517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8pPr>
      <a:lvl9pPr marL="3884518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2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05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06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11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12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14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17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18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os_backgrou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13003213" cy="973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0002" y="3427417"/>
            <a:ext cx="10463214" cy="1765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737" tIns="50737" rIns="50737" bIns="507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Slide</a:t>
            </a:r>
          </a:p>
        </p:txBody>
      </p:sp>
    </p:spTree>
    <p:extLst>
      <p:ext uri="{BB962C8B-B14F-4D97-AF65-F5344CB8AC3E}">
        <p14:creationId xmlns:p14="http://schemas.microsoft.com/office/powerpoint/2010/main" val="3982007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hf sldNum="0" hdr="0" ftr="0" dt="0"/>
  <p:txStyles>
    <p:titleStyle>
      <a:lvl1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Helvetica Neue" charset="0"/>
          <a:ea typeface="ヒラギノ角ゴ ProN W3" charset="0"/>
          <a:cs typeface="ヒラギノ角ゴ ProN W3" charset="0"/>
        </a:defRPr>
      </a:lvl2pPr>
      <a:lvl3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Helvetica Neue" charset="0"/>
          <a:ea typeface="ヒラギノ角ゴ ProN W3" charset="0"/>
          <a:cs typeface="ヒラギノ角ゴ ProN W3" charset="0"/>
        </a:defRPr>
      </a:lvl3pPr>
      <a:lvl4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Helvetica Neue" charset="0"/>
          <a:ea typeface="ヒラギノ角ゴ ProN W3" charset="0"/>
          <a:cs typeface="ヒラギノ角ゴ ProN W3" charset="0"/>
        </a:defRPr>
      </a:lvl4pPr>
      <a:lvl5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Helvetica Neue" charset="0"/>
          <a:ea typeface="ヒラギノ角ゴ ProN W3" charset="0"/>
          <a:cs typeface="ヒラギノ角ゴ ProN W3" charset="0"/>
        </a:defRPr>
      </a:lvl5pPr>
      <a:lvl6pPr marL="2513512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6pPr>
      <a:lvl7pPr marL="2970515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7pPr>
      <a:lvl8pPr marL="3427517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8pPr>
      <a:lvl9pPr marL="3884518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9pPr>
    </p:titleStyle>
    <p:bodyStyle>
      <a:lvl1pPr marL="342751" indent="-342751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500">
          <a:solidFill>
            <a:srgbClr val="646464"/>
          </a:solidFill>
          <a:latin typeface="+mn-lt"/>
          <a:ea typeface="+mn-ea"/>
          <a:cs typeface="+mn-cs"/>
        </a:defRPr>
      </a:lvl1pPr>
      <a:lvl2pPr marL="742629" indent="-285626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2pPr>
      <a:lvl3pPr marL="1142504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3pPr>
      <a:lvl4pPr marL="1599509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4pPr>
      <a:lvl5pPr marL="2056511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5pPr>
      <a:lvl6pPr marL="2513512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6pPr>
      <a:lvl7pPr marL="2970515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7pPr>
      <a:lvl8pPr marL="3427517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8pPr>
      <a:lvl9pPr marL="3884518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2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05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06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11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12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14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17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18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36" y="1523206"/>
            <a:ext cx="1187887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68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7" y="2565405"/>
            <a:ext cx="11827019" cy="490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2447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605" y="2361406"/>
            <a:ext cx="10744201" cy="5715000"/>
          </a:xfrm>
        </p:spPr>
        <p:txBody>
          <a:bodyPr/>
          <a:lstStyle/>
          <a:p>
            <a:pPr marL="399878" lvl="1" indent="0" algn="ctr">
              <a:spcBef>
                <a:spcPts val="1500"/>
              </a:spcBef>
            </a:pPr>
            <a:r>
              <a:rPr lang="en-US" sz="4800" dirty="0" smtClean="0"/>
              <a:t>During the Kilo release cycle, the OpenStack community tightly defined a stable set of core services, creating a solid platform for interoperability and to integrate emerging technologies</a:t>
            </a:r>
          </a:p>
        </p:txBody>
      </p:sp>
    </p:spTree>
    <p:extLst>
      <p:ext uri="{BB962C8B-B14F-4D97-AF65-F5344CB8AC3E}">
        <p14:creationId xmlns:p14="http://schemas.microsoft.com/office/powerpoint/2010/main" val="6910333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8540689"/>
              </p:ext>
            </p:extLst>
          </p:nvPr>
        </p:nvGraphicFramePr>
        <p:xfrm>
          <a:off x="786606" y="1770528"/>
          <a:ext cx="10363199" cy="7144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6065"/>
                <a:gridCol w="6867134"/>
              </a:tblGrid>
              <a:tr h="2114878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91441" marR="91441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91441" marR="91441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57400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91441" marR="91441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91441" marR="91441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71800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91441" marR="91441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91441" marR="91441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>
          <a:xfrm>
            <a:off x="786606" y="596106"/>
            <a:ext cx="10388600" cy="8509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800000"/>
                </a:solidFill>
              </a:rPr>
              <a:t>OpenStack Kilo Key Themes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609" y="2437606"/>
            <a:ext cx="3505201" cy="1015620"/>
          </a:xfrm>
          <a:prstGeom prst="rect">
            <a:avLst/>
          </a:prstGeom>
          <a:noFill/>
        </p:spPr>
        <p:txBody>
          <a:bodyPr wrap="square" lIns="91401" tIns="45699" rIns="91401" bIns="45699" rtlCol="0">
            <a:spAutoFit/>
          </a:bodyPr>
          <a:lstStyle/>
          <a:p>
            <a:pPr lvl="0"/>
            <a:r>
              <a:rPr lang="en-US" sz="3000" dirty="0" smtClean="0">
                <a:latin typeface="+mj-lt"/>
              </a:rPr>
              <a:t>Tightly Defined Core</a:t>
            </a:r>
            <a:endParaRPr lang="en-US" sz="30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9006" y="4626851"/>
            <a:ext cx="3200400" cy="553955"/>
          </a:xfrm>
          <a:prstGeom prst="rect">
            <a:avLst/>
          </a:prstGeom>
          <a:noFill/>
        </p:spPr>
        <p:txBody>
          <a:bodyPr wrap="square" lIns="91401" tIns="45699" rIns="91401" bIns="45699" rtlCol="0">
            <a:spAutoFit/>
          </a:bodyPr>
          <a:lstStyle/>
          <a:p>
            <a:r>
              <a:rPr lang="en-US" sz="3000" dirty="0" smtClean="0">
                <a:latin typeface="+mn-lt"/>
              </a:rPr>
              <a:t>Interoperability</a:t>
            </a:r>
            <a:endParaRPr lang="en-US" sz="29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44207" y="1809057"/>
            <a:ext cx="6781800" cy="1877395"/>
          </a:xfrm>
          <a:prstGeom prst="rect">
            <a:avLst/>
          </a:prstGeom>
          <a:noFill/>
        </p:spPr>
        <p:txBody>
          <a:bodyPr wrap="square" lIns="91401" tIns="45699" rIns="91401" bIns="45699" rtlCol="0">
            <a:spAutoFit/>
          </a:bodyPr>
          <a:lstStyle/>
          <a:p>
            <a:pPr marL="279279" indent="-279279" algn="l">
              <a:buFont typeface="Arial"/>
              <a:buChar char="•"/>
            </a:pPr>
            <a:r>
              <a:rPr lang="en-US" sz="2900" dirty="0" smtClean="0">
                <a:solidFill>
                  <a:srgbClr val="000000"/>
                </a:solidFill>
                <a:latin typeface="+mn-lt"/>
              </a:rPr>
              <a:t>Stability, scale across core compute, storage and networking services</a:t>
            </a:r>
          </a:p>
          <a:p>
            <a:pPr marL="279279" indent="-279279" algn="l">
              <a:buFont typeface="Arial"/>
              <a:buChar char="•"/>
            </a:pPr>
            <a:r>
              <a:rPr lang="en-US" sz="2900" dirty="0" smtClean="0">
                <a:solidFill>
                  <a:srgbClr val="000000"/>
                </a:solidFill>
                <a:latin typeface="+mn-lt"/>
              </a:rPr>
              <a:t>Defined common foundation for OpenStack clouds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44207" y="3961606"/>
            <a:ext cx="6553200" cy="1877395"/>
          </a:xfrm>
          <a:prstGeom prst="rect">
            <a:avLst/>
          </a:prstGeom>
          <a:noFill/>
        </p:spPr>
        <p:txBody>
          <a:bodyPr wrap="square" lIns="91401" tIns="45699" rIns="91401" bIns="45699" rtlCol="0">
            <a:spAutoFit/>
          </a:bodyPr>
          <a:lstStyle/>
          <a:p>
            <a:pPr marL="279279" indent="-279279" algn="l">
              <a:buFont typeface="Arial"/>
              <a:buChar char="•"/>
            </a:pPr>
            <a:r>
              <a:rPr lang="en-US" sz="2900" dirty="0" smtClean="0">
                <a:solidFill>
                  <a:srgbClr val="000000"/>
                </a:solidFill>
                <a:latin typeface="+mn-lt"/>
              </a:rPr>
              <a:t>Rigorous testing standards to ensure consistency across plugin options</a:t>
            </a:r>
            <a:endParaRPr lang="en-US" sz="2900" dirty="0">
              <a:solidFill>
                <a:srgbClr val="000000"/>
              </a:solidFill>
              <a:latin typeface="+mn-lt"/>
            </a:endParaRPr>
          </a:p>
          <a:p>
            <a:pPr marL="279279" indent="-279279" algn="l">
              <a:buFont typeface="Arial"/>
              <a:buChar char="•"/>
            </a:pPr>
            <a:r>
              <a:rPr lang="en-US" sz="2900" dirty="0" smtClean="0">
                <a:solidFill>
                  <a:srgbClr val="000000"/>
                </a:solidFill>
                <a:latin typeface="+mn-lt"/>
              </a:rPr>
              <a:t>Identity federation enables hybrid and multi-cloud use cases</a:t>
            </a:r>
            <a:endParaRPr lang="en-US" sz="29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9006" y="6933406"/>
            <a:ext cx="3200400" cy="1015620"/>
          </a:xfrm>
          <a:prstGeom prst="rect">
            <a:avLst/>
          </a:prstGeom>
          <a:noFill/>
        </p:spPr>
        <p:txBody>
          <a:bodyPr wrap="square" lIns="91401" tIns="45699" rIns="91401" bIns="45699" rtlCol="0">
            <a:spAutoFit/>
          </a:bodyPr>
          <a:lstStyle/>
          <a:p>
            <a:r>
              <a:rPr lang="en-US" sz="3000" dirty="0" smtClean="0">
                <a:latin typeface="+mn-lt"/>
              </a:rPr>
              <a:t>Beyond Virtual Machines</a:t>
            </a:r>
            <a:endParaRPr lang="en-US" sz="29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44207" y="6095206"/>
            <a:ext cx="6553200" cy="2769947"/>
          </a:xfrm>
          <a:prstGeom prst="rect">
            <a:avLst/>
          </a:prstGeom>
          <a:noFill/>
        </p:spPr>
        <p:txBody>
          <a:bodyPr wrap="square" lIns="91401" tIns="45699" rIns="91401" bIns="45699" rtlCol="0">
            <a:spAutoFit/>
          </a:bodyPr>
          <a:lstStyle/>
          <a:p>
            <a:pPr marL="279279" indent="-279279" algn="l">
              <a:buFont typeface="Arial"/>
              <a:buChar char="•"/>
            </a:pPr>
            <a:r>
              <a:rPr lang="en-US" sz="2900" dirty="0" smtClean="0">
                <a:solidFill>
                  <a:srgbClr val="000000"/>
                </a:solidFill>
                <a:latin typeface="+mn-lt"/>
              </a:rPr>
              <a:t>Ironic delivers next generation of bare metal provisioning</a:t>
            </a:r>
          </a:p>
          <a:p>
            <a:pPr marL="279279" indent="-279279" algn="l">
              <a:buFont typeface="Arial"/>
              <a:buChar char="•"/>
            </a:pPr>
            <a:r>
              <a:rPr lang="en-US" sz="2900" dirty="0" smtClean="0">
                <a:solidFill>
                  <a:srgbClr val="000000"/>
                </a:solidFill>
                <a:latin typeface="+mn-lt"/>
              </a:rPr>
              <a:t>Solid platform to support existing workloads, and adopt emerging technologies like containers, </a:t>
            </a:r>
            <a:r>
              <a:rPr lang="en-US" sz="2900" dirty="0" err="1" smtClean="0">
                <a:solidFill>
                  <a:srgbClr val="000000"/>
                </a:solidFill>
                <a:latin typeface="+mn-lt"/>
              </a:rPr>
              <a:t>PaaS</a:t>
            </a:r>
            <a:r>
              <a:rPr lang="en-US" sz="2900" dirty="0" smtClean="0">
                <a:solidFill>
                  <a:srgbClr val="000000"/>
                </a:solidFill>
                <a:latin typeface="+mn-lt"/>
              </a:rPr>
              <a:t> and NFV</a:t>
            </a:r>
            <a:endParaRPr lang="en-US" sz="29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87490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408" y="596106"/>
            <a:ext cx="12496798" cy="850900"/>
          </a:xfrm>
        </p:spPr>
        <p:txBody>
          <a:bodyPr/>
          <a:lstStyle/>
          <a:p>
            <a:r>
              <a:rPr lang="en-US" dirty="0" smtClean="0"/>
              <a:t>Community Continues to Mature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408" y="1447799"/>
            <a:ext cx="10744201" cy="8305007"/>
          </a:xfrm>
        </p:spPr>
        <p:txBody>
          <a:bodyPr/>
          <a:lstStyle/>
          <a:p>
            <a:pPr marL="0" indent="0">
              <a:spcBef>
                <a:spcPts val="1500"/>
              </a:spcBef>
            </a:pPr>
            <a:r>
              <a:rPr lang="en-US" sz="30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Core services defined by Board and community</a:t>
            </a:r>
            <a:endParaRPr lang="en-US" sz="3000" b="1" dirty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pPr marL="856880" lvl="1" indent="-457002">
              <a:spcBef>
                <a:spcPts val="1500"/>
              </a:spcBef>
              <a:buFont typeface="Arial"/>
              <a:buChar char="•"/>
            </a:pPr>
            <a:r>
              <a:rPr lang="en-US" sz="29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Reached a big milestone defining capabilities and tests for OpenStack core services, to drive interoperability and consistency in downstream market</a:t>
            </a:r>
          </a:p>
          <a:p>
            <a:pPr marL="0" indent="0">
              <a:spcBef>
                <a:spcPts val="1500"/>
              </a:spcBef>
            </a:pPr>
            <a:r>
              <a:rPr lang="en-US" sz="30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Common usage patterns emerging</a:t>
            </a:r>
            <a:endParaRPr lang="en-US" sz="2900" dirty="0" smtClean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pPr marL="856880" lvl="1" indent="-457002">
              <a:spcBef>
                <a:spcPts val="1500"/>
              </a:spcBef>
              <a:buFont typeface="Arial"/>
              <a:buChar char="•"/>
            </a:pPr>
            <a:r>
              <a:rPr lang="en-US" sz="29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Companies are deploying OpenStack as the infrastructure standard, or “the line,” within their organization</a:t>
            </a:r>
          </a:p>
          <a:p>
            <a:pPr marL="856880" lvl="1" indent="-457002">
              <a:spcBef>
                <a:spcPts val="1500"/>
              </a:spcBef>
              <a:buFont typeface="Arial"/>
              <a:buChar char="•"/>
            </a:pPr>
            <a:r>
              <a:rPr lang="en-US" sz="28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Ecosystem </a:t>
            </a:r>
            <a:r>
              <a:rPr lang="en-US" sz="28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expanding around the platform </a:t>
            </a:r>
            <a:r>
              <a:rPr lang="en-US" sz="28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to meet needs of diverse workloads and </a:t>
            </a:r>
            <a:r>
              <a:rPr lang="en-US" sz="28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industries, </a:t>
            </a:r>
            <a:r>
              <a:rPr lang="en-US" sz="2800" dirty="0" err="1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eg</a:t>
            </a:r>
            <a:r>
              <a:rPr lang="en-US" sz="28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 complex networking, big data or new </a:t>
            </a:r>
            <a:r>
              <a:rPr lang="en-US" sz="2800" dirty="0" err="1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dev</a:t>
            </a:r>
            <a:r>
              <a:rPr lang="en-US" sz="28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 oriented tools</a:t>
            </a:r>
            <a:endParaRPr lang="en-US" sz="2900" dirty="0" smtClean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pPr marL="0" indent="0">
              <a:spcBef>
                <a:spcPts val="1500"/>
              </a:spcBef>
            </a:pPr>
            <a:r>
              <a:rPr lang="en-US" sz="30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Vertically integrated working groups refine use cases</a:t>
            </a:r>
          </a:p>
          <a:p>
            <a:pPr marL="857078" lvl="1" indent="-457200">
              <a:spcBef>
                <a:spcPts val="1500"/>
              </a:spcBef>
              <a:buFont typeface="Arial"/>
              <a:buChar char="•"/>
            </a:pPr>
            <a:r>
              <a:rPr lang="en-US" sz="3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More product management workflows being built into development processes</a:t>
            </a:r>
          </a:p>
          <a:p>
            <a:pPr marL="857078" lvl="1" indent="-457200">
              <a:spcBef>
                <a:spcPts val="1500"/>
              </a:spcBef>
              <a:buFont typeface="Arial"/>
              <a:buChar char="•"/>
            </a:pPr>
            <a:r>
              <a:rPr lang="en-US" sz="30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Requirements defined by working groups: Enterprise, Telco, Large deployments, application ecosystem, etc.</a:t>
            </a:r>
            <a:endParaRPr lang="en-US" sz="30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pPr marL="399878" lvl="1" indent="0">
              <a:spcBef>
                <a:spcPts val="1500"/>
              </a:spcBef>
            </a:pPr>
            <a:endParaRPr lang="en-US" sz="29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3467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/>
        </p:nvSpPr>
        <p:spPr>
          <a:xfrm>
            <a:off x="544768" y="2716093"/>
            <a:ext cx="3018291" cy="4411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36" tIns="50836" rIns="50836" bIns="50836" anchor="ctr">
            <a:spAutoFit/>
          </a:bodyPr>
          <a:lstStyle>
            <a:lvl1pPr>
              <a:defRPr sz="10000">
                <a:solidFill>
                  <a:srgbClr val="004A67"/>
                </a:solidFill>
                <a:effectLst>
                  <a:outerShdw blurRad="12700" dist="12700" dir="2640000" rotWithShape="0">
                    <a:srgbClr val="FFFFFF"/>
                  </a:outerShdw>
                </a:effectLst>
                <a:latin typeface="Myriad Pro Bold Condensed"/>
                <a:ea typeface="Myriad Pro Bold Condensed"/>
                <a:cs typeface="Myriad Pro Bold Condensed"/>
                <a:sym typeface="Myriad Pro Bold Condensed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r>
              <a:rPr lang="en-US" sz="4000" dirty="0" smtClean="0">
                <a:solidFill>
                  <a:srgbClr val="063856"/>
                </a:solidFill>
                <a:latin typeface="+mn-lt"/>
              </a:rPr>
              <a:t>Walmart</a:t>
            </a:r>
            <a:endParaRPr lang="en-US" sz="4000" dirty="0">
              <a:solidFill>
                <a:srgbClr val="063856"/>
              </a:solidFill>
              <a:latin typeface="+mn-lt"/>
            </a:endParaRPr>
          </a:p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r>
              <a:rPr lang="en-US" sz="4000" dirty="0">
                <a:solidFill>
                  <a:srgbClr val="063856"/>
                </a:solidFill>
                <a:latin typeface="+mn-lt"/>
              </a:rPr>
              <a:t>CERN</a:t>
            </a:r>
          </a:p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r>
              <a:rPr lang="en-US" sz="4000" dirty="0">
                <a:solidFill>
                  <a:srgbClr val="063856"/>
                </a:solidFill>
                <a:latin typeface="+mn-lt"/>
              </a:rPr>
              <a:t>Comcast</a:t>
            </a:r>
          </a:p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r>
              <a:rPr lang="en-US" sz="4000" dirty="0" smtClean="0">
                <a:solidFill>
                  <a:srgbClr val="063856"/>
                </a:solidFill>
                <a:latin typeface="+mn-lt"/>
              </a:rPr>
              <a:t>eBay/PayPal</a:t>
            </a:r>
            <a:endParaRPr lang="en-US" sz="4000" dirty="0">
              <a:solidFill>
                <a:srgbClr val="063856"/>
              </a:solidFill>
              <a:latin typeface="+mn-lt"/>
            </a:endParaRPr>
          </a:p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r>
              <a:rPr lang="en-US" sz="4000" dirty="0">
                <a:solidFill>
                  <a:srgbClr val="063856"/>
                </a:solidFill>
                <a:latin typeface="+mn-lt"/>
              </a:rPr>
              <a:t>Adobe</a:t>
            </a:r>
          </a:p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r>
              <a:rPr lang="en-US" sz="4000" dirty="0" err="1">
                <a:solidFill>
                  <a:srgbClr val="063856"/>
                </a:solidFill>
                <a:latin typeface="+mn-lt"/>
              </a:rPr>
              <a:t>TDBank</a:t>
            </a:r>
            <a:endParaRPr lang="en-US" sz="4000" dirty="0">
              <a:solidFill>
                <a:srgbClr val="063856"/>
              </a:solidFill>
              <a:latin typeface="+mn-lt"/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4000" dirty="0" err="1" smtClean="0">
                <a:solidFill>
                  <a:srgbClr val="063856"/>
                </a:solidFill>
                <a:effectLst/>
              </a:rPr>
              <a:t>Dreamworks</a:t>
            </a:r>
            <a:endParaRPr lang="en-US" sz="4000" dirty="0" smtClean="0">
              <a:solidFill>
                <a:srgbClr val="063856"/>
              </a:solidFill>
              <a:effectLst/>
            </a:endParaRPr>
          </a:p>
        </p:txBody>
      </p:sp>
      <p:sp>
        <p:nvSpPr>
          <p:cNvPr id="4" name="Shape 146"/>
          <p:cNvSpPr/>
          <p:nvPr/>
        </p:nvSpPr>
        <p:spPr>
          <a:xfrm>
            <a:off x="3758406" y="2108365"/>
            <a:ext cx="4491479" cy="5642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36" tIns="50836" rIns="50836" bIns="50836" anchor="ctr">
            <a:spAutoFit/>
          </a:bodyPr>
          <a:lstStyle>
            <a:lvl1pPr>
              <a:defRPr sz="10000">
                <a:solidFill>
                  <a:srgbClr val="004A67"/>
                </a:solidFill>
                <a:effectLst>
                  <a:outerShdw blurRad="12700" dist="12700" dir="2640000" rotWithShape="0">
                    <a:srgbClr val="FFFFFF"/>
                  </a:outerShdw>
                </a:effectLst>
                <a:latin typeface="Myriad Pro Bold Condensed"/>
                <a:ea typeface="Myriad Pro Bold Condensed"/>
                <a:cs typeface="Myriad Pro Bold Condensed"/>
                <a:sym typeface="Myriad Pro Bold Condensed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endParaRPr lang="en-US" sz="4000" dirty="0">
              <a:solidFill>
                <a:srgbClr val="063856"/>
              </a:solidFill>
              <a:latin typeface="+mn-lt"/>
            </a:endParaRPr>
          </a:p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r>
              <a:rPr lang="en-US" sz="4000" dirty="0" smtClean="0">
                <a:solidFill>
                  <a:srgbClr val="063856"/>
                </a:solidFill>
                <a:latin typeface="+mn-lt"/>
              </a:rPr>
              <a:t>American </a:t>
            </a:r>
            <a:r>
              <a:rPr lang="en-US" sz="4000" dirty="0">
                <a:solidFill>
                  <a:srgbClr val="063856"/>
                </a:solidFill>
                <a:latin typeface="+mn-lt"/>
              </a:rPr>
              <a:t>Express</a:t>
            </a:r>
          </a:p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r>
              <a:rPr lang="en-US" sz="4000" dirty="0" smtClean="0">
                <a:solidFill>
                  <a:srgbClr val="063856"/>
                </a:solidFill>
                <a:latin typeface="+mn-lt"/>
              </a:rPr>
              <a:t>Time </a:t>
            </a:r>
            <a:r>
              <a:rPr lang="en-US" sz="4000" dirty="0">
                <a:solidFill>
                  <a:srgbClr val="063856"/>
                </a:solidFill>
                <a:latin typeface="+mn-lt"/>
              </a:rPr>
              <a:t>Warner Cable</a:t>
            </a:r>
          </a:p>
          <a:p>
            <a:pPr>
              <a:defRPr sz="1800">
                <a:solidFill>
                  <a:srgbClr val="000000"/>
                </a:solidFill>
                <a:effectLst/>
              </a:defRPr>
            </a:pPr>
            <a:r>
              <a:rPr lang="en-US" sz="4000" dirty="0">
                <a:solidFill>
                  <a:srgbClr val="063856"/>
                </a:solidFill>
                <a:effectLst/>
              </a:rPr>
              <a:t>TD </a:t>
            </a:r>
            <a:r>
              <a:rPr lang="en-US" sz="4000" dirty="0" smtClean="0">
                <a:solidFill>
                  <a:srgbClr val="063856"/>
                </a:solidFill>
                <a:effectLst/>
              </a:rPr>
              <a:t>Bank</a:t>
            </a:r>
            <a:endParaRPr lang="en-US" sz="4000" dirty="0" smtClean="0">
              <a:solidFill>
                <a:srgbClr val="063856"/>
              </a:solidFill>
              <a:latin typeface="+mn-lt"/>
            </a:endParaRPr>
          </a:p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r>
              <a:rPr lang="en-US" sz="4000" dirty="0" smtClean="0">
                <a:solidFill>
                  <a:srgbClr val="063856"/>
                </a:solidFill>
                <a:latin typeface="+mn-lt"/>
              </a:rPr>
              <a:t>Symantec</a:t>
            </a:r>
            <a:endParaRPr lang="en-US" sz="4000" dirty="0">
              <a:solidFill>
                <a:srgbClr val="063856"/>
              </a:solidFill>
              <a:latin typeface="+mn-lt"/>
            </a:endParaRPr>
          </a:p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r>
              <a:rPr lang="en-US" sz="4000" dirty="0">
                <a:solidFill>
                  <a:srgbClr val="063856"/>
                </a:solidFill>
                <a:latin typeface="+mn-lt"/>
              </a:rPr>
              <a:t>NASA JPL</a:t>
            </a:r>
          </a:p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r>
              <a:rPr lang="en-US" sz="4000" dirty="0">
                <a:solidFill>
                  <a:srgbClr val="063856"/>
                </a:solidFill>
                <a:latin typeface="+mn-lt"/>
              </a:rPr>
              <a:t>Cloud &amp; Heat</a:t>
            </a:r>
          </a:p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r>
              <a:rPr lang="en-US" sz="4000" dirty="0">
                <a:solidFill>
                  <a:srgbClr val="063856"/>
                </a:solidFill>
                <a:effectLst/>
                <a:latin typeface="+mn-lt"/>
              </a:rPr>
              <a:t>AVG</a:t>
            </a:r>
          </a:p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endParaRPr lang="en-US" sz="4000" dirty="0">
              <a:solidFill>
                <a:srgbClr val="063856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43806" y="456406"/>
            <a:ext cx="11049000" cy="1385057"/>
          </a:xfrm>
          <a:prstGeom prst="rect">
            <a:avLst/>
          </a:prstGeom>
          <a:noFill/>
        </p:spPr>
        <p:txBody>
          <a:bodyPr wrap="square" lIns="91502" tIns="45751" rIns="91502" bIns="45751" rtlCol="0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r>
              <a:rPr lang="en-US" sz="4800" b="1" dirty="0" smtClean="0">
                <a:solidFill>
                  <a:srgbClr val="063856"/>
                </a:solidFill>
                <a:effectLst>
                  <a:outerShdw blurRad="12700" dist="12700" dir="2640000" rotWithShape="0">
                    <a:srgbClr val="FFFFFF"/>
                  </a:outerShdw>
                </a:effectLst>
                <a:latin typeface="+mn-lt"/>
                <a:cs typeface="Myriad Pro Cond"/>
              </a:rPr>
              <a:t>Users continue to drive roadmap</a:t>
            </a:r>
          </a:p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r>
              <a:rPr lang="en-US" sz="3600" dirty="0" smtClean="0">
                <a:solidFill>
                  <a:srgbClr val="063856"/>
                </a:solidFill>
                <a:effectLst>
                  <a:outerShdw blurRad="12700" dist="12700" dir="2640000" rotWithShape="0">
                    <a:srgbClr val="FFFFFF"/>
                  </a:outerShdw>
                </a:effectLst>
                <a:latin typeface="+mn-lt"/>
                <a:cs typeface="Myriad Pro Cond"/>
              </a:rPr>
              <a:t>A few speaking in Vancouver:</a:t>
            </a:r>
            <a:endParaRPr lang="en-US" sz="3600" dirty="0">
              <a:solidFill>
                <a:srgbClr val="063856"/>
              </a:solidFill>
              <a:effectLst>
                <a:outerShdw blurRad="12700" dist="12700" dir="2640000" rotWithShape="0">
                  <a:srgbClr val="FFFFFF"/>
                </a:outerShdw>
              </a:effectLst>
              <a:latin typeface="+mn-lt"/>
              <a:cs typeface="Myriad Pro Cond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7606" y="2361406"/>
            <a:ext cx="3810000" cy="2524125"/>
          </a:xfrm>
          <a:prstGeom prst="rect">
            <a:avLst/>
          </a:prstGeom>
        </p:spPr>
      </p:pic>
      <p:sp>
        <p:nvSpPr>
          <p:cNvPr id="6" name="Shape 146"/>
          <p:cNvSpPr/>
          <p:nvPr/>
        </p:nvSpPr>
        <p:spPr>
          <a:xfrm>
            <a:off x="9016206" y="4799806"/>
            <a:ext cx="3124200" cy="3057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36" tIns="50836" rIns="50836" bIns="50836" anchor="ctr">
            <a:spAutoFit/>
          </a:bodyPr>
          <a:lstStyle>
            <a:lvl1pPr>
              <a:defRPr sz="10000">
                <a:solidFill>
                  <a:srgbClr val="004A67"/>
                </a:solidFill>
                <a:effectLst>
                  <a:outerShdw blurRad="12700" dist="12700" dir="2640000" rotWithShape="0">
                    <a:srgbClr val="FFFFFF"/>
                  </a:outerShdw>
                </a:effectLst>
                <a:latin typeface="Myriad Pro Bold Condensed"/>
                <a:ea typeface="Myriad Pro Bold Condensed"/>
                <a:cs typeface="Myriad Pro Bold Condensed"/>
                <a:sym typeface="Myriad Pro Bold Condensed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r>
              <a:rPr lang="en-US" sz="3200" dirty="0" err="1" smtClean="0">
                <a:solidFill>
                  <a:srgbClr val="063856"/>
                </a:solidFill>
                <a:latin typeface="+mn-lt"/>
              </a:rPr>
              <a:t>Superuser</a:t>
            </a:r>
            <a:r>
              <a:rPr lang="en-US" sz="3200" dirty="0" smtClean="0">
                <a:solidFill>
                  <a:srgbClr val="063856"/>
                </a:solidFill>
                <a:latin typeface="+mn-lt"/>
              </a:rPr>
              <a:t> Award finalist Comcast </a:t>
            </a:r>
            <a:r>
              <a:rPr lang="en-US" sz="3200" dirty="0">
                <a:solidFill>
                  <a:srgbClr val="063856"/>
                </a:solidFill>
                <a:latin typeface="+mn-lt"/>
              </a:rPr>
              <a:t>g</a:t>
            </a:r>
            <a:r>
              <a:rPr lang="en-US" sz="3200" dirty="0" smtClean="0">
                <a:solidFill>
                  <a:srgbClr val="063856"/>
                </a:solidFill>
                <a:latin typeface="+mn-lt"/>
              </a:rPr>
              <a:t>rew their </a:t>
            </a:r>
            <a:r>
              <a:rPr lang="en-US" sz="3200" dirty="0" smtClean="0">
                <a:solidFill>
                  <a:srgbClr val="063856"/>
                </a:solidFill>
                <a:latin typeface="+mn-lt"/>
              </a:rPr>
              <a:t>OpenStack footprint 500% in a </a:t>
            </a:r>
            <a:r>
              <a:rPr lang="en-US" sz="3200" dirty="0" smtClean="0">
                <a:solidFill>
                  <a:srgbClr val="063856"/>
                </a:solidFill>
                <a:latin typeface="+mn-lt"/>
              </a:rPr>
              <a:t>year</a:t>
            </a:r>
            <a:endParaRPr lang="en-US" sz="3200" dirty="0">
              <a:solidFill>
                <a:srgbClr val="063856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81139" y="8381206"/>
            <a:ext cx="90828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4000" dirty="0" smtClean="0">
                <a:solidFill>
                  <a:srgbClr val="063856"/>
                </a:solidFill>
                <a:latin typeface="+mn-lt"/>
              </a:rPr>
              <a:t>Read more at </a:t>
            </a:r>
            <a:r>
              <a:rPr lang="en-US" sz="4000" dirty="0" err="1" smtClean="0">
                <a:solidFill>
                  <a:srgbClr val="063856"/>
                </a:solidFill>
                <a:latin typeface="+mn-lt"/>
              </a:rPr>
              <a:t>superuser.openstack.org</a:t>
            </a:r>
            <a:endParaRPr lang="en-US" sz="4000" dirty="0">
              <a:solidFill>
                <a:srgbClr val="063856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787606" y="2361406"/>
            <a:ext cx="3810000" cy="5562600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38230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408" y="596106"/>
            <a:ext cx="10972801" cy="850900"/>
          </a:xfrm>
        </p:spPr>
        <p:txBody>
          <a:bodyPr/>
          <a:lstStyle/>
          <a:p>
            <a:r>
              <a:rPr lang="en-US" dirty="0" smtClean="0"/>
              <a:t>What’s Happening with the Integrated Release?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408" y="1294608"/>
            <a:ext cx="10744201" cy="8305007"/>
          </a:xfrm>
        </p:spPr>
        <p:txBody>
          <a:bodyPr/>
          <a:lstStyle/>
          <a:p>
            <a:pPr marL="457002" indent="-457002">
              <a:spcBef>
                <a:spcPts val="1500"/>
              </a:spcBef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Integrated Release terminology became too loaded and binary:</a:t>
            </a:r>
            <a:endParaRPr lang="en-US" dirty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pPr marL="856880" lvl="1" indent="-457002">
              <a:spcBef>
                <a:spcPts val="1500"/>
              </a:spcBef>
              <a:buFont typeface="Arial"/>
              <a:buChar char="•"/>
            </a:pP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</a:rPr>
              <a:t>Implied “this is all of OpenStack”, but in reality users would pick &amp; choose components for their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clouds</a:t>
            </a:r>
          </a:p>
          <a:p>
            <a:pPr marL="856880" lvl="1" indent="-457002">
              <a:spcBef>
                <a:spcPts val="1500"/>
              </a:spcBef>
              <a:buFont typeface="Arial"/>
              <a:buChar char="•"/>
            </a:pP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</a:rPr>
              <a:t>Conversely, slowing down expansion of integrated release scope meant not supporting innovation around foundational services</a:t>
            </a:r>
          </a:p>
          <a:p>
            <a:pPr marL="457002" indent="-457002">
              <a:spcBef>
                <a:spcPts val="1500"/>
              </a:spcBef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Arrival of </a:t>
            </a:r>
            <a:r>
              <a:rPr lang="en-US" dirty="0" err="1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DefCore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 created tighter definition and testing of compute, storage and networking services available in OpenStack clouds downstream, a better match to real-world adoption of projects</a:t>
            </a:r>
          </a:p>
          <a:p>
            <a:pPr marL="457002" indent="-457002">
              <a:spcBef>
                <a:spcPts val="1500"/>
              </a:spcBef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Upstream community now organizing around tighter core, while opening the door for more innovation under the OpenStack community umbrella</a:t>
            </a:r>
          </a:p>
        </p:txBody>
      </p:sp>
    </p:spTree>
    <p:extLst>
      <p:ext uri="{BB962C8B-B14F-4D97-AF65-F5344CB8AC3E}">
        <p14:creationId xmlns:p14="http://schemas.microsoft.com/office/powerpoint/2010/main" val="10131293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862806" y="304006"/>
            <a:ext cx="10463523" cy="176501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800000"/>
                </a:solidFill>
              </a:rPr>
              <a:t>Key Growth </a:t>
            </a:r>
            <a:r>
              <a:rPr lang="en-US" dirty="0" smtClean="0">
                <a:solidFill>
                  <a:srgbClr val="800000"/>
                </a:solidFill>
              </a:rPr>
              <a:t>Stats</a:t>
            </a:r>
            <a:endParaRPr lang="en-US" dirty="0" smtClean="0">
              <a:solidFill>
                <a:srgbClr val="800000"/>
              </a:solidFill>
            </a:endParaRPr>
          </a:p>
        </p:txBody>
      </p:sp>
      <p:graphicFrame>
        <p:nvGraphicFramePr>
          <p:cNvPr id="717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566512"/>
              </p:ext>
            </p:extLst>
          </p:nvPr>
        </p:nvGraphicFramePr>
        <p:xfrm>
          <a:off x="558006" y="1066006"/>
          <a:ext cx="10696885" cy="82804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17360"/>
                <a:gridCol w="7879525"/>
              </a:tblGrid>
              <a:tr h="1244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Helvetica Neue" charset="0"/>
                        </a:rPr>
                        <a:t>Contributor Growth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/>
                      </a:pP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1,494 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contributors affiliated with 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169 organizations </a:t>
                      </a:r>
                      <a:r>
                        <a:rPr kumimoji="0" lang="en-US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contributed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 </a:t>
                      </a:r>
                      <a:r>
                        <a:rPr kumimoji="0" lang="en-US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to </a:t>
                      </a:r>
                      <a:r>
                        <a:rPr kumimoji="0" lang="en-US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Kilo (</a:t>
                      </a:r>
                      <a:r>
                        <a:rPr kumimoji="0" lang="en-US" sz="2400" b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activity.openstack.org</a:t>
                      </a:r>
                      <a:r>
                        <a:rPr kumimoji="0" lang="en-US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)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44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endParaRPr kumimoji="0" lang="en-US" sz="2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sym typeface="Helvetica Neue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Total Number of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Features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/>
                        <a:defRPr/>
                      </a:pPr>
                      <a:endParaRPr kumimoji="0" lang="en-US" sz="240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sym typeface="Helvetica Neue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/>
                        <a:defRPr/>
                      </a:pP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394</a:t>
                      </a:r>
                      <a:r>
                        <a:rPr kumimoji="0" lang="en-US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 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new features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 in the Kilo integrated release and common libraries (</a:t>
                      </a:r>
                      <a:r>
                        <a:rPr kumimoji="0" lang="en-US" sz="24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status.openstack.org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/release)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44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Helvetica Neue" charset="0"/>
                        </a:rPr>
                        <a:t>Bugs Fixed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/>
                      </a:pP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7,257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 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bugs fixed</a:t>
                      </a:r>
                      <a:r>
                        <a:rPr kumimoji="0" lang="en-US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 during the Kilo release cycle </a:t>
                      </a:r>
                      <a:r>
                        <a:rPr kumimoji="0" lang="en-US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(</a:t>
                      </a:r>
                      <a:r>
                        <a:rPr kumimoji="0" lang="en-US" sz="2400" b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activity.openstack.org</a:t>
                      </a:r>
                      <a:r>
                        <a:rPr kumimoji="0" lang="en-US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)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373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Top Companies Committing Code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/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Red Hat, 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HP, IBM,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Mirantis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Rackspace, 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OpenStack 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Foundation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Yahoo!,</a:t>
                      </a:r>
                      <a:r>
                        <a:rPr lang="en-US" sz="2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NEC, Huawei and SUSE 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activity.openstack.org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44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Translations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/>
                      </a:pP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792,200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strings translated (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transifex.com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44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Drivers &amp; Plugins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113 drivers and plugins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supported across the compute, storage and networking capabilities (https://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www.openstack.org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/marketplace/drivers/)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08318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>
          <a:xfrm>
            <a:off x="786606" y="4253706"/>
            <a:ext cx="10388600" cy="8509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>
                <a:solidFill>
                  <a:srgbClr val="800000"/>
                </a:solidFill>
              </a:rPr>
              <a:t>New Features by Category</a:t>
            </a:r>
          </a:p>
        </p:txBody>
      </p:sp>
    </p:spTree>
    <p:extLst>
      <p:ext uri="{BB962C8B-B14F-4D97-AF65-F5344CB8AC3E}">
        <p14:creationId xmlns:p14="http://schemas.microsoft.com/office/powerpoint/2010/main" val="5219167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558009" y="685010"/>
            <a:ext cx="10464801" cy="773114"/>
          </a:xfrm>
        </p:spPr>
        <p:txBody>
          <a:bodyPr/>
          <a:lstStyle/>
          <a:p>
            <a:r>
              <a:rPr lang="en-US" dirty="0" smtClean="0">
                <a:latin typeface="Helvetica Neue" charset="0"/>
                <a:ea typeface="ヒラギノ角ゴ ProN W3" charset="0"/>
                <a:cs typeface="ヒラギノ角ゴ ProN W3" charset="0"/>
              </a:rPr>
              <a:t>Compute </a:t>
            </a:r>
            <a:endParaRPr lang="en-US" dirty="0">
              <a:latin typeface="Helvetica Neue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34205" y="1523207"/>
            <a:ext cx="11887201" cy="7619999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defRPr/>
            </a:pPr>
            <a:r>
              <a:rPr lang="en-US" b="1" dirty="0" smtClean="0">
                <a:solidFill>
                  <a:srgbClr val="8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Next generation bare metal provisioning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First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full release of Ironic, providing increased support for managing hardware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Allows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for workloads to be placed in the best environment for their performance requirements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Already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used in production environments like Rackspace </a:t>
            </a:r>
            <a:r>
              <a:rPr lang="en-US" sz="3000" dirty="0" err="1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OnMetal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 offerings</a:t>
            </a:r>
            <a:r>
              <a:rPr lang="en-US" b="1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	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defRPr/>
            </a:pPr>
            <a:endParaRPr lang="en-US" b="1" dirty="0" smtClean="0">
              <a:solidFill>
                <a:srgbClr val="8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defRPr/>
            </a:pPr>
            <a:r>
              <a:rPr lang="en-US" b="1" dirty="0" smtClean="0">
                <a:solidFill>
                  <a:srgbClr val="8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New API versioning management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v2.1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and </a:t>
            </a:r>
            <a:r>
              <a:rPr lang="en-US" sz="3000" dirty="0" err="1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microversions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 provide reliable, strongly validated API definitions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Makes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it easier to write long-lived applications against compute functionality</a:t>
            </a:r>
            <a:endParaRPr lang="en-US" b="1" dirty="0" smtClean="0">
              <a:solidFill>
                <a:srgbClr val="950004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defRPr/>
            </a:pPr>
            <a:endParaRPr lang="en-US" b="1" dirty="0" smtClean="0">
              <a:solidFill>
                <a:srgbClr val="8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defRPr/>
            </a:pPr>
            <a:r>
              <a:rPr lang="en-US" b="1" dirty="0" smtClean="0">
                <a:solidFill>
                  <a:srgbClr val="8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Operational improvements</a:t>
            </a:r>
            <a:endParaRPr lang="en-US" sz="3000" dirty="0" smtClean="0"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Big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improvements to live upgrades when a database schema change is required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Better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support for changing the resources of a running </a:t>
            </a: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VM</a:t>
            </a:r>
            <a:endParaRPr lang="en-US" b="1" dirty="0" smtClean="0">
              <a:solidFill>
                <a:srgbClr val="8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799755" lvl="2" indent="0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defRPr/>
            </a:pPr>
            <a:endParaRPr lang="en-US" dirty="0" smtClean="0">
              <a:latin typeface="Helvetica Neue" charset="0"/>
              <a:ea typeface="ヒラギノ角ゴ ProN W3" charset="0"/>
              <a:cs typeface="ヒラギノ角ゴ ProN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173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710409" y="608806"/>
            <a:ext cx="10464801" cy="773114"/>
          </a:xfrm>
        </p:spPr>
        <p:txBody>
          <a:bodyPr/>
          <a:lstStyle/>
          <a:p>
            <a:r>
              <a:rPr lang="en-US" dirty="0" smtClean="0">
                <a:latin typeface="Helvetica Neue" charset="0"/>
                <a:ea typeface="ヒラギノ角ゴ ProN W3" charset="0"/>
                <a:cs typeface="ヒラギノ角ゴ ProN W3" charset="0"/>
              </a:rPr>
              <a:t>Storage </a:t>
            </a:r>
            <a:endParaRPr lang="en-US" dirty="0">
              <a:latin typeface="Helvetica Neue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709614" y="1675609"/>
            <a:ext cx="11353800" cy="7466807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defRPr/>
            </a:pPr>
            <a:r>
              <a:rPr lang="en-US" b="1" dirty="0" smtClean="0">
                <a:solidFill>
                  <a:srgbClr val="8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Object Storage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Initial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availability of erasure codes to provide more efficient and cost-effective storage algorithm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Container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-level temporary URLs allow time-limited access to a set of objects in a single container, allowing for easy sharing of specific data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Improvements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to global cluster replication, storage policy metrics, and full Chinese translation</a:t>
            </a:r>
            <a:endParaRPr lang="en-US" sz="2900" dirty="0">
              <a:solidFill>
                <a:srgbClr val="0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914005" lvl="2" indent="0">
              <a:lnSpc>
                <a:spcPct val="70000"/>
              </a:lnSpc>
              <a:spcBef>
                <a:spcPts val="600"/>
              </a:spcBef>
              <a:defRPr/>
            </a:pPr>
            <a:endParaRPr lang="en-US" sz="3200" dirty="0">
              <a:solidFill>
                <a:srgbClr val="595959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defRPr/>
            </a:pPr>
            <a:r>
              <a:rPr lang="en-US" b="1" dirty="0" smtClean="0">
                <a:solidFill>
                  <a:srgbClr val="8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Block Storage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Major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updates to testing and validation requirements for backend storage systems across 70 options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Ensures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consistency across storage options as well as continuous testing of functionality for all included drivers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Attach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a volume to multiple compute instances to enable new high availability and migration use cases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endParaRPr lang="en-US" sz="3000" dirty="0"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0" indent="0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defRPr/>
            </a:pPr>
            <a:endParaRPr lang="en-US" dirty="0" smtClean="0"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45700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Lucida Grande"/>
              <a:buChar char="‣"/>
              <a:defRPr/>
            </a:pPr>
            <a:endParaRPr lang="en-US" dirty="0" smtClean="0">
              <a:latin typeface="Helvetica Neue" charset="0"/>
              <a:ea typeface="ヒラギノ角ゴ ProN W3" charset="0"/>
              <a:cs typeface="ヒラギノ角ゴ ProN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017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709614" y="1599410"/>
            <a:ext cx="11353800" cy="7543007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defRPr/>
            </a:pPr>
            <a:r>
              <a:rPr lang="en-US" b="1" dirty="0" smtClean="0">
                <a:solidFill>
                  <a:srgbClr val="8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Networking</a:t>
            </a:r>
            <a:endParaRPr lang="en-US" dirty="0" smtClean="0">
              <a:solidFill>
                <a:srgbClr val="0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45700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Load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-balancing as a service API version 2</a:t>
            </a:r>
          </a:p>
          <a:p>
            <a:pPr marL="45700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Additional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features to support NFV such as </a:t>
            </a:r>
            <a:r>
              <a:rPr lang="en-US" sz="3000" dirty="0" err="1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portsecurity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 for </a:t>
            </a:r>
            <a:r>
              <a:rPr lang="en-US" sz="3000" dirty="0" err="1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OpenVSwitch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, VLAN transparent and MTU API extensions</a:t>
            </a:r>
          </a:p>
          <a:p>
            <a:pPr marL="45700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Architectural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updates to improve scale for future </a:t>
            </a: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releases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defRPr/>
            </a:pPr>
            <a:endParaRPr lang="en-US" sz="3000" dirty="0" smtClean="0">
              <a:solidFill>
                <a:srgbClr val="0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defRPr/>
            </a:pPr>
            <a:r>
              <a:rPr lang="en-US" b="1" dirty="0" smtClean="0">
                <a:solidFill>
                  <a:srgbClr val="8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Identity </a:t>
            </a:r>
            <a:endParaRPr lang="en-US" b="1" dirty="0">
              <a:solidFill>
                <a:srgbClr val="8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45700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Identity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federation that can be enabled across public and private clouds to support hybrid workloads in multi-cloud </a:t>
            </a: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environments by mapping user accounts to many clouds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defRPr/>
            </a:pPr>
            <a:endParaRPr lang="en-US" sz="3000" dirty="0">
              <a:solidFill>
                <a:srgbClr val="0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defRPr/>
            </a:pPr>
            <a:r>
              <a:rPr lang="en-US" b="1" dirty="0" smtClean="0">
                <a:solidFill>
                  <a:srgbClr val="8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Oslo (Common function library)</a:t>
            </a:r>
            <a:endParaRPr lang="en-US" b="1" dirty="0">
              <a:solidFill>
                <a:srgbClr val="8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45700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High Availability improvements through heartbeat monitoring </a:t>
            </a:r>
            <a:endParaRPr lang="en-US" sz="3000" dirty="0">
              <a:solidFill>
                <a:srgbClr val="0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45700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endParaRPr lang="en-US" sz="3000" dirty="0" smtClean="0">
              <a:solidFill>
                <a:srgbClr val="0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409" y="608806"/>
            <a:ext cx="10464801" cy="773114"/>
          </a:xfrm>
        </p:spPr>
        <p:txBody>
          <a:bodyPr/>
          <a:lstStyle/>
          <a:p>
            <a:r>
              <a:rPr lang="en-US" dirty="0" smtClean="0">
                <a:latin typeface="Helvetica Neue" charset="0"/>
                <a:ea typeface="ヒラギノ角ゴ ProN W3" charset="0"/>
                <a:cs typeface="ヒラギノ角ゴ ProN W3" charset="0"/>
              </a:rPr>
              <a:t>Networking &amp; Shared Services</a:t>
            </a:r>
            <a:endParaRPr lang="en-US" dirty="0">
              <a:latin typeface="Helvetica Neue" charset="0"/>
              <a:ea typeface="ヒラギノ角ゴ ProN W3" charset="0"/>
              <a:cs typeface="ヒラギノ角ゴ ProN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278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cehouse-release draft v1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4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Gill Sans" charset="0"/>
            <a:ea typeface="ヒラギノ角ゴ ProN W3" charset="0"/>
            <a:cs typeface="ヒラギノ角ゴ ProN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4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Gill Sans" charset="0"/>
            <a:ea typeface="ヒラギノ角ゴ ProN W3" charset="0"/>
            <a:cs typeface="ヒラギノ角ゴ ProN W3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4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Gill Sans" charset="0"/>
            <a:ea typeface="ヒラギノ角ゴ ProN W3" charset="0"/>
            <a:cs typeface="ヒラギノ角ゴ ProN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4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Gill Sans" charset="0"/>
            <a:ea typeface="ヒラギノ角ゴ ProN W3" charset="0"/>
            <a:cs typeface="ヒラギノ角ゴ ProN W3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4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Gill Sans" charset="0"/>
            <a:ea typeface="ヒラギノ角ゴ ProN W3" charset="0"/>
            <a:cs typeface="ヒラギノ角ゴ ProN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4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Gill Sans" charset="0"/>
            <a:ea typeface="ヒラギノ角ゴ ProN W3" charset="0"/>
            <a:cs typeface="ヒラギノ角ゴ ProN W3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4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Gill Sans" charset="0"/>
            <a:ea typeface="ヒラギノ角ゴ ProN W3" charset="0"/>
            <a:cs typeface="ヒラギノ角ゴ ProN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4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Gill Sans" charset="0"/>
            <a:ea typeface="ヒラギノ角ゴ ProN W3" charset="0"/>
            <a:cs typeface="ヒラギノ角ゴ ProN W3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Icehouse-release draft v1.potx</Template>
  <TotalTime>93884</TotalTime>
  <Words>820</Words>
  <Application>Microsoft Macintosh PowerPoint</Application>
  <PresentationFormat>Custom</PresentationFormat>
  <Paragraphs>119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Icehouse-release draft v1</vt:lpstr>
      <vt:lpstr>3_Office Theme</vt:lpstr>
      <vt:lpstr>2_Office Theme</vt:lpstr>
      <vt:lpstr>5_Office Theme</vt:lpstr>
      <vt:lpstr>PowerPoint Presentation</vt:lpstr>
      <vt:lpstr>PowerPoint Presentation</vt:lpstr>
      <vt:lpstr>PowerPoint Presentation</vt:lpstr>
      <vt:lpstr>OpenStack Kilo Key Themes</vt:lpstr>
      <vt:lpstr>Community Continues to Mature</vt:lpstr>
      <vt:lpstr>PowerPoint Presentation</vt:lpstr>
      <vt:lpstr>What’s Happening with the Integrated Release?</vt:lpstr>
      <vt:lpstr>Key Growth Stats</vt:lpstr>
      <vt:lpstr>New Features by Category</vt:lpstr>
      <vt:lpstr>Compute </vt:lpstr>
      <vt:lpstr>Storage </vt:lpstr>
      <vt:lpstr>Networking &amp; Shared Services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Andrew Aitken</dc:creator>
  <cp:lastModifiedBy>Lauren Sell</cp:lastModifiedBy>
  <cp:revision>860</cp:revision>
  <cp:lastPrinted>2012-03-13T20:33:25Z</cp:lastPrinted>
  <dcterms:created xsi:type="dcterms:W3CDTF">2013-02-04T21:20:17Z</dcterms:created>
  <dcterms:modified xsi:type="dcterms:W3CDTF">2015-04-30T02:16:44Z</dcterms:modified>
</cp:coreProperties>
</file>